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avi"/>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3" r:id="rId1"/>
  </p:sldMasterIdLst>
  <p:notesMasterIdLst>
    <p:notesMasterId r:id="rId25"/>
  </p:notesMasterIdLst>
  <p:sldIdLst>
    <p:sldId id="256" r:id="rId2"/>
    <p:sldId id="257" r:id="rId3"/>
    <p:sldId id="279" r:id="rId4"/>
    <p:sldId id="262" r:id="rId5"/>
    <p:sldId id="260" r:id="rId6"/>
    <p:sldId id="261"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80" r:id="rId24"/>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FF"/>
    <a:srgbClr val="800080"/>
    <a:srgbClr val="339966"/>
    <a:srgbClr val="CC3300"/>
    <a:srgbClr val="99CC00"/>
    <a:srgbClr val="009900"/>
    <a:srgbClr val="CCCC00"/>
    <a:srgbClr val="3399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6" d="100"/>
          <a:sy n="76" d="100"/>
        </p:scale>
        <p:origin x="-2634" y="-83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11.jpeg>
</file>

<file path=ppt/media/image12.jpeg>
</file>

<file path=ppt/media/image13.jpeg>
</file>

<file path=ppt/media/image14.jpeg>
</file>

<file path=ppt/media/image15.png>
</file>

<file path=ppt/media/image16.jpeg>
</file>

<file path=ppt/media/image17.png>
</file>

<file path=ppt/media/image18.png>
</file>

<file path=ppt/media/image19.jpeg>
</file>

<file path=ppt/media/image2.jpeg>
</file>

<file path=ppt/media/image3.png>
</file>

<file path=ppt/media/image4.jpeg>
</file>

<file path=ppt/media/image5.png>
</file>

<file path=ppt/media/image6.png>
</file>

<file path=ppt/media/image7.png>
</file>

<file path=ppt/media/image8.png>
</file>

<file path=ppt/media/image9.png>
</file>

<file path=ppt/media/media1.avi>
</file>

<file path=ppt/media/media2.avi>
</file>

<file path=ppt/media/media3.avi>
</file>

<file path=ppt/media/media4.avi>
</file>

<file path=ppt/media/media5.avi>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303F69D-D949-4296-877D-0231655C8895}" type="datetimeFigureOut">
              <a:rPr lang="en-US" smtClean="0"/>
              <a:t>09-Feb-20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5CCBC3E-82FA-4C45-90D5-6E50D2105E3C}" type="slidenum">
              <a:rPr lang="en-US" smtClean="0"/>
              <a:t>‹#›</a:t>
            </a:fld>
            <a:endParaRPr lang="en-US"/>
          </a:p>
        </p:txBody>
      </p:sp>
    </p:spTree>
    <p:extLst>
      <p:ext uri="{BB962C8B-B14F-4D97-AF65-F5344CB8AC3E}">
        <p14:creationId xmlns:p14="http://schemas.microsoft.com/office/powerpoint/2010/main" val="25470129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5CCBC3E-82FA-4C45-90D5-6E50D2105E3C}" type="slidenum">
              <a:rPr lang="en-US" smtClean="0"/>
              <a:t>2</a:t>
            </a:fld>
            <a:endParaRPr lang="en-US"/>
          </a:p>
        </p:txBody>
      </p:sp>
    </p:spTree>
    <p:extLst>
      <p:ext uri="{BB962C8B-B14F-4D97-AF65-F5344CB8AC3E}">
        <p14:creationId xmlns:p14="http://schemas.microsoft.com/office/powerpoint/2010/main" val="6875983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8070" name="Rectangle 6"/>
          <p:cNvSpPr>
            <a:spLocks noGrp="1" noChangeArrowheads="1"/>
          </p:cNvSpPr>
          <p:nvPr>
            <p:ph type="subTitle" idx="1"/>
          </p:nvPr>
        </p:nvSpPr>
        <p:spPr>
          <a:xfrm>
            <a:off x="2286000" y="3581400"/>
            <a:ext cx="5638800" cy="1905000"/>
          </a:xfrm>
        </p:spPr>
        <p:txBody>
          <a:bodyPr/>
          <a:lstStyle>
            <a:lvl1pPr marL="0" indent="0">
              <a:buFont typeface="Wingdings" pitchFamily="2" charset="2"/>
              <a:buNone/>
              <a:defRPr/>
            </a:lvl1pPr>
          </a:lstStyle>
          <a:p>
            <a:pPr lvl="0"/>
            <a:r>
              <a:rPr lang="en-US" noProof="0" smtClean="0"/>
              <a:t>Click to edit Master subtitle style</a:t>
            </a:r>
          </a:p>
        </p:txBody>
      </p:sp>
      <p:sp>
        <p:nvSpPr>
          <p:cNvPr id="88071" name="Rectangle 7"/>
          <p:cNvSpPr>
            <a:spLocks noGrp="1" noChangeArrowheads="1"/>
          </p:cNvSpPr>
          <p:nvPr>
            <p:ph type="dt" sz="half" idx="2"/>
          </p:nvPr>
        </p:nvSpPr>
        <p:spPr>
          <a:xfrm>
            <a:off x="685800" y="6248400"/>
            <a:ext cx="1905000" cy="457200"/>
          </a:xfrm>
        </p:spPr>
        <p:txBody>
          <a:bodyPr/>
          <a:lstStyle>
            <a:lvl1pPr>
              <a:defRPr/>
            </a:lvl1pPr>
          </a:lstStyle>
          <a:p>
            <a:endParaRPr lang="en-US"/>
          </a:p>
        </p:txBody>
      </p:sp>
      <p:sp>
        <p:nvSpPr>
          <p:cNvPr id="88072" name="Rectangle 8"/>
          <p:cNvSpPr>
            <a:spLocks noGrp="1" noChangeArrowheads="1"/>
          </p:cNvSpPr>
          <p:nvPr>
            <p:ph type="ftr" sz="quarter" idx="3"/>
          </p:nvPr>
        </p:nvSpPr>
        <p:spPr>
          <a:xfrm>
            <a:off x="3124200" y="6248400"/>
            <a:ext cx="2895600" cy="457200"/>
          </a:xfrm>
        </p:spPr>
        <p:txBody>
          <a:bodyPr/>
          <a:lstStyle>
            <a:lvl1pPr>
              <a:defRPr/>
            </a:lvl1pPr>
          </a:lstStyle>
          <a:p>
            <a:endParaRPr lang="en-US"/>
          </a:p>
        </p:txBody>
      </p:sp>
      <p:sp>
        <p:nvSpPr>
          <p:cNvPr id="88073" name="Rectangle 9"/>
          <p:cNvSpPr>
            <a:spLocks noGrp="1" noChangeArrowheads="1"/>
          </p:cNvSpPr>
          <p:nvPr>
            <p:ph type="sldNum" sz="quarter" idx="4"/>
          </p:nvPr>
        </p:nvSpPr>
        <p:spPr>
          <a:xfrm>
            <a:off x="6553200" y="6248400"/>
            <a:ext cx="1905000" cy="457200"/>
          </a:xfrm>
        </p:spPr>
        <p:txBody>
          <a:bodyPr/>
          <a:lstStyle>
            <a:lvl1pPr>
              <a:defRPr/>
            </a:lvl1pPr>
          </a:lstStyle>
          <a:p>
            <a:fld id="{04A37EB6-ECAE-41E5-A2E6-87432927585B}" type="slidenum">
              <a:rPr lang="en-US"/>
              <a:pPr/>
              <a:t>‹#›</a:t>
            </a:fld>
            <a:endParaRPr lang="en-US"/>
          </a:p>
        </p:txBody>
      </p:sp>
      <p:grpSp>
        <p:nvGrpSpPr>
          <p:cNvPr id="88076" name="Group 12"/>
          <p:cNvGrpSpPr>
            <a:grpSpLocks/>
          </p:cNvGrpSpPr>
          <p:nvPr/>
        </p:nvGrpSpPr>
        <p:grpSpPr bwMode="auto">
          <a:xfrm>
            <a:off x="0" y="914400"/>
            <a:ext cx="8686800" cy="2514600"/>
            <a:chOff x="0" y="576"/>
            <a:chExt cx="5472" cy="1584"/>
          </a:xfrm>
        </p:grpSpPr>
        <p:sp>
          <p:nvSpPr>
            <p:cNvPr id="88066" name="Oval 2"/>
            <p:cNvSpPr>
              <a:spLocks noChangeArrowheads="1"/>
            </p:cNvSpPr>
            <p:nvPr/>
          </p:nvSpPr>
          <p:spPr bwMode="auto">
            <a:xfrm>
              <a:off x="144" y="576"/>
              <a:ext cx="1584" cy="1584"/>
            </a:xfrm>
            <a:prstGeom prst="ellipse">
              <a:avLst/>
            </a:prstGeom>
            <a:noFill/>
            <a:ln w="12700">
              <a:solidFill>
                <a:schemeClr val="accent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a:p>
          </p:txBody>
        </p:sp>
        <p:sp>
          <p:nvSpPr>
            <p:cNvPr id="88067" name="Rectangle 3"/>
            <p:cNvSpPr>
              <a:spLocks noChangeArrowheads="1"/>
            </p:cNvSpPr>
            <p:nvPr/>
          </p:nvSpPr>
          <p:spPr bwMode="hidden">
            <a:xfrm>
              <a:off x="0" y="1056"/>
              <a:ext cx="2976" cy="720"/>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charset="0"/>
              </a:endParaRPr>
            </a:p>
          </p:txBody>
        </p:sp>
        <p:sp>
          <p:nvSpPr>
            <p:cNvPr id="88068" name="Rectangle 4"/>
            <p:cNvSpPr>
              <a:spLocks noChangeArrowheads="1"/>
            </p:cNvSpPr>
            <p:nvPr/>
          </p:nvSpPr>
          <p:spPr bwMode="hidden">
            <a:xfrm>
              <a:off x="2496" y="1056"/>
              <a:ext cx="2976" cy="720"/>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charset="0"/>
              </a:endParaRPr>
            </a:p>
          </p:txBody>
        </p:sp>
        <p:sp>
          <p:nvSpPr>
            <p:cNvPr id="88074" name="Freeform 10"/>
            <p:cNvSpPr>
              <a:spLocks noChangeArrowheads="1"/>
            </p:cNvSpPr>
            <p:nvPr/>
          </p:nvSpPr>
          <p:spPr bwMode="auto">
            <a:xfrm>
              <a:off x="384" y="960"/>
              <a:ext cx="144" cy="913"/>
            </a:xfrm>
            <a:custGeom>
              <a:avLst/>
              <a:gdLst>
                <a:gd name="T0" fmla="*/ 1000 w 1000"/>
                <a:gd name="T1" fmla="*/ 1000 h 1000"/>
                <a:gd name="T2" fmla="*/ 0 w 1000"/>
                <a:gd name="T3" fmla="*/ 1000 h 1000"/>
                <a:gd name="T4" fmla="*/ 0 w 1000"/>
                <a:gd name="T5" fmla="*/ 0 h 1000"/>
                <a:gd name="T6" fmla="*/ 1000 w 1000"/>
                <a:gd name="T7" fmla="*/ 0 h 1000"/>
              </a:gdLst>
              <a:ahLst/>
              <a:cxnLst>
                <a:cxn ang="0">
                  <a:pos x="T0" y="T1"/>
                </a:cxn>
                <a:cxn ang="0">
                  <a:pos x="T2" y="T3"/>
                </a:cxn>
                <a:cxn ang="0">
                  <a:pos x="T4" y="T5"/>
                </a:cxn>
                <a:cxn ang="0">
                  <a:pos x="T6" y="T7"/>
                </a:cxn>
              </a:cxnLst>
              <a:rect l="0" t="0" r="r" b="b"/>
              <a:pathLst>
                <a:path w="1000" h="1000">
                  <a:moveTo>
                    <a:pt x="1000" y="1000"/>
                  </a:moveTo>
                  <a:lnTo>
                    <a:pt x="0" y="1000"/>
                  </a:lnTo>
                  <a:lnTo>
                    <a:pt x="0" y="0"/>
                  </a:lnTo>
                  <a:lnTo>
                    <a:pt x="1000" y="0"/>
                  </a:lnTo>
                </a:path>
              </a:pathLst>
            </a:custGeom>
            <a:noFill/>
            <a:ln w="76200" cmpd="sng">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8075" name="Freeform 11"/>
            <p:cNvSpPr>
              <a:spLocks noChangeArrowheads="1"/>
            </p:cNvSpPr>
            <p:nvPr/>
          </p:nvSpPr>
          <p:spPr bwMode="auto">
            <a:xfrm>
              <a:off x="4944" y="762"/>
              <a:ext cx="165" cy="864"/>
            </a:xfrm>
            <a:custGeom>
              <a:avLst/>
              <a:gdLst>
                <a:gd name="T0" fmla="*/ 0 w 1000"/>
                <a:gd name="T1" fmla="*/ 0 h 1000"/>
                <a:gd name="T2" fmla="*/ 1000 w 1000"/>
                <a:gd name="T3" fmla="*/ 0 h 1000"/>
                <a:gd name="T4" fmla="*/ 1000 w 1000"/>
                <a:gd name="T5" fmla="*/ 1000 h 1000"/>
                <a:gd name="T6" fmla="*/ 0 w 1000"/>
                <a:gd name="T7" fmla="*/ 1000 h 1000"/>
              </a:gdLst>
              <a:ahLst/>
              <a:cxnLst>
                <a:cxn ang="0">
                  <a:pos x="T0" y="T1"/>
                </a:cxn>
                <a:cxn ang="0">
                  <a:pos x="T2" y="T3"/>
                </a:cxn>
                <a:cxn ang="0">
                  <a:pos x="T4" y="T5"/>
                </a:cxn>
                <a:cxn ang="0">
                  <a:pos x="T6" y="T7"/>
                </a:cxn>
              </a:cxnLst>
              <a:rect l="0" t="0" r="r" b="b"/>
              <a:pathLst>
                <a:path w="1000" h="1000">
                  <a:moveTo>
                    <a:pt x="0" y="0"/>
                  </a:moveTo>
                  <a:lnTo>
                    <a:pt x="1000" y="0"/>
                  </a:lnTo>
                  <a:lnTo>
                    <a:pt x="1000" y="1000"/>
                  </a:lnTo>
                  <a:lnTo>
                    <a:pt x="0" y="1000"/>
                  </a:lnTo>
                </a:path>
              </a:pathLst>
            </a:custGeom>
            <a:noFill/>
            <a:ln w="7620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grpSp>
      <p:sp>
        <p:nvSpPr>
          <p:cNvPr id="88069" name="Rectangle 5"/>
          <p:cNvSpPr>
            <a:spLocks noGrp="1" noChangeArrowheads="1"/>
          </p:cNvSpPr>
          <p:nvPr>
            <p:ph type="ctrTitle"/>
          </p:nvPr>
        </p:nvSpPr>
        <p:spPr>
          <a:xfrm>
            <a:off x="838200" y="1443038"/>
            <a:ext cx="7086600" cy="1600200"/>
          </a:xfrm>
        </p:spPr>
        <p:txBody>
          <a:bodyPr anchor="ctr"/>
          <a:lstStyle>
            <a:lvl1pPr>
              <a:defRPr/>
            </a:lvl1pPr>
          </a:lstStyle>
          <a:p>
            <a:pPr lvl="0"/>
            <a:r>
              <a:rPr lang="en-US" noProof="0" smtClean="0"/>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AF1B68A2-E682-4587-B8EA-5E3D03A7E5A5}" type="slidenum">
              <a:rPr lang="en-US"/>
              <a:pPr/>
              <a:t>‹#›</a:t>
            </a:fld>
            <a:endParaRPr lang="en-US"/>
          </a:p>
        </p:txBody>
      </p:sp>
    </p:spTree>
    <p:extLst>
      <p:ext uri="{BB962C8B-B14F-4D97-AF65-F5344CB8AC3E}">
        <p14:creationId xmlns:p14="http://schemas.microsoft.com/office/powerpoint/2010/main" val="576292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91313" y="96838"/>
            <a:ext cx="1919287" cy="5999162"/>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931863" y="96838"/>
            <a:ext cx="5607050" cy="59991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78B95ECA-BEA8-4742-9450-7B437C5F142C}" type="slidenum">
              <a:rPr lang="en-US"/>
              <a:pPr/>
              <a:t>‹#›</a:t>
            </a:fld>
            <a:endParaRPr lang="en-US"/>
          </a:p>
        </p:txBody>
      </p:sp>
    </p:spTree>
    <p:extLst>
      <p:ext uri="{BB962C8B-B14F-4D97-AF65-F5344CB8AC3E}">
        <p14:creationId xmlns:p14="http://schemas.microsoft.com/office/powerpoint/2010/main" val="3830930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63F3402D-8B79-4CDD-81D9-A755D490A4CE}" type="slidenum">
              <a:rPr lang="en-US"/>
              <a:pPr/>
              <a:t>‹#›</a:t>
            </a:fld>
            <a:endParaRPr lang="en-US"/>
          </a:p>
        </p:txBody>
      </p:sp>
    </p:spTree>
    <p:extLst>
      <p:ext uri="{BB962C8B-B14F-4D97-AF65-F5344CB8AC3E}">
        <p14:creationId xmlns:p14="http://schemas.microsoft.com/office/powerpoint/2010/main" val="6470228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en-US"/>
          </a:p>
        </p:txBody>
      </p:sp>
      <p:sp>
        <p:nvSpPr>
          <p:cNvPr id="5" name="Footer Placeholder 4"/>
          <p:cNvSpPr>
            <a:spLocks noGrp="1"/>
          </p:cNvSpPr>
          <p:nvPr>
            <p:ph type="ftr" sz="quarter" idx="11"/>
          </p:nvPr>
        </p:nvSpPr>
        <p:spPr/>
        <p:txBody>
          <a:bodyPr/>
          <a:lstStyle>
            <a:lvl1pPr>
              <a:defRPr/>
            </a:lvl1pPr>
          </a:lstStyle>
          <a:p>
            <a:endParaRPr lang="en-US"/>
          </a:p>
        </p:txBody>
      </p:sp>
      <p:sp>
        <p:nvSpPr>
          <p:cNvPr id="6" name="Slide Number Placeholder 5"/>
          <p:cNvSpPr>
            <a:spLocks noGrp="1"/>
          </p:cNvSpPr>
          <p:nvPr>
            <p:ph type="sldNum" sz="quarter" idx="12"/>
          </p:nvPr>
        </p:nvSpPr>
        <p:spPr/>
        <p:txBody>
          <a:bodyPr/>
          <a:lstStyle>
            <a:lvl1pPr>
              <a:defRPr/>
            </a:lvl1pPr>
          </a:lstStyle>
          <a:p>
            <a:fld id="{8E46E458-7439-4FCB-9F66-A3D4115A6025}" type="slidenum">
              <a:rPr lang="en-US"/>
              <a:pPr/>
              <a:t>‹#›</a:t>
            </a:fld>
            <a:endParaRPr lang="en-US"/>
          </a:p>
        </p:txBody>
      </p:sp>
    </p:spTree>
    <p:extLst>
      <p:ext uri="{BB962C8B-B14F-4D97-AF65-F5344CB8AC3E}">
        <p14:creationId xmlns:p14="http://schemas.microsoft.com/office/powerpoint/2010/main" val="31180491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949325" y="1981200"/>
            <a:ext cx="3754438"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856163" y="1981200"/>
            <a:ext cx="3754437" cy="4114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063210C4-8BF7-4261-8D91-2546F5ECA2BD}" type="slidenum">
              <a:rPr lang="en-US"/>
              <a:pPr/>
              <a:t>‹#›</a:t>
            </a:fld>
            <a:endParaRPr lang="en-US"/>
          </a:p>
        </p:txBody>
      </p:sp>
    </p:spTree>
    <p:extLst>
      <p:ext uri="{BB962C8B-B14F-4D97-AF65-F5344CB8AC3E}">
        <p14:creationId xmlns:p14="http://schemas.microsoft.com/office/powerpoint/2010/main" val="42580148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endParaRPr lang="en-US"/>
          </a:p>
        </p:txBody>
      </p:sp>
      <p:sp>
        <p:nvSpPr>
          <p:cNvPr id="8" name="Footer Placeholder 7"/>
          <p:cNvSpPr>
            <a:spLocks noGrp="1"/>
          </p:cNvSpPr>
          <p:nvPr>
            <p:ph type="ftr" sz="quarter" idx="11"/>
          </p:nvPr>
        </p:nvSpPr>
        <p:spPr/>
        <p:txBody>
          <a:bodyPr/>
          <a:lstStyle>
            <a:lvl1pPr>
              <a:defRPr/>
            </a:lvl1pPr>
          </a:lstStyle>
          <a:p>
            <a:endParaRPr lang="en-US"/>
          </a:p>
        </p:txBody>
      </p:sp>
      <p:sp>
        <p:nvSpPr>
          <p:cNvPr id="9" name="Slide Number Placeholder 8"/>
          <p:cNvSpPr>
            <a:spLocks noGrp="1"/>
          </p:cNvSpPr>
          <p:nvPr>
            <p:ph type="sldNum" sz="quarter" idx="12"/>
          </p:nvPr>
        </p:nvSpPr>
        <p:spPr/>
        <p:txBody>
          <a:bodyPr/>
          <a:lstStyle>
            <a:lvl1pPr>
              <a:defRPr/>
            </a:lvl1pPr>
          </a:lstStyle>
          <a:p>
            <a:fld id="{2F5C66FE-F2D8-4006-9F1E-3DB775F3A368}" type="slidenum">
              <a:rPr lang="en-US"/>
              <a:pPr/>
              <a:t>‹#›</a:t>
            </a:fld>
            <a:endParaRPr lang="en-US"/>
          </a:p>
        </p:txBody>
      </p:sp>
    </p:spTree>
    <p:extLst>
      <p:ext uri="{BB962C8B-B14F-4D97-AF65-F5344CB8AC3E}">
        <p14:creationId xmlns:p14="http://schemas.microsoft.com/office/powerpoint/2010/main" val="39150059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endParaRPr lang="en-US"/>
          </a:p>
        </p:txBody>
      </p:sp>
      <p:sp>
        <p:nvSpPr>
          <p:cNvPr id="4" name="Footer Placeholder 3"/>
          <p:cNvSpPr>
            <a:spLocks noGrp="1"/>
          </p:cNvSpPr>
          <p:nvPr>
            <p:ph type="ftr" sz="quarter" idx="11"/>
          </p:nvPr>
        </p:nvSpPr>
        <p:spPr/>
        <p:txBody>
          <a:bodyPr/>
          <a:lstStyle>
            <a:lvl1pPr>
              <a:defRPr/>
            </a:lvl1pPr>
          </a:lstStyle>
          <a:p>
            <a:endParaRPr lang="en-US"/>
          </a:p>
        </p:txBody>
      </p:sp>
      <p:sp>
        <p:nvSpPr>
          <p:cNvPr id="5" name="Slide Number Placeholder 4"/>
          <p:cNvSpPr>
            <a:spLocks noGrp="1"/>
          </p:cNvSpPr>
          <p:nvPr>
            <p:ph type="sldNum" sz="quarter" idx="12"/>
          </p:nvPr>
        </p:nvSpPr>
        <p:spPr/>
        <p:txBody>
          <a:bodyPr/>
          <a:lstStyle>
            <a:lvl1pPr>
              <a:defRPr/>
            </a:lvl1pPr>
          </a:lstStyle>
          <a:p>
            <a:fld id="{2CCE5C94-F45C-4E57-A0FA-AD93E186E4B7}" type="slidenum">
              <a:rPr lang="en-US"/>
              <a:pPr/>
              <a:t>‹#›</a:t>
            </a:fld>
            <a:endParaRPr lang="en-US"/>
          </a:p>
        </p:txBody>
      </p:sp>
    </p:spTree>
    <p:extLst>
      <p:ext uri="{BB962C8B-B14F-4D97-AF65-F5344CB8AC3E}">
        <p14:creationId xmlns:p14="http://schemas.microsoft.com/office/powerpoint/2010/main" val="4259420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en-US"/>
          </a:p>
        </p:txBody>
      </p:sp>
      <p:sp>
        <p:nvSpPr>
          <p:cNvPr id="3" name="Footer Placeholder 2"/>
          <p:cNvSpPr>
            <a:spLocks noGrp="1"/>
          </p:cNvSpPr>
          <p:nvPr>
            <p:ph type="ftr" sz="quarter" idx="11"/>
          </p:nvPr>
        </p:nvSpPr>
        <p:spPr/>
        <p:txBody>
          <a:bodyPr/>
          <a:lstStyle>
            <a:lvl1pPr>
              <a:defRPr/>
            </a:lvl1pPr>
          </a:lstStyle>
          <a:p>
            <a:endParaRPr lang="en-US"/>
          </a:p>
        </p:txBody>
      </p:sp>
      <p:sp>
        <p:nvSpPr>
          <p:cNvPr id="4" name="Slide Number Placeholder 3"/>
          <p:cNvSpPr>
            <a:spLocks noGrp="1"/>
          </p:cNvSpPr>
          <p:nvPr>
            <p:ph type="sldNum" sz="quarter" idx="12"/>
          </p:nvPr>
        </p:nvSpPr>
        <p:spPr/>
        <p:txBody>
          <a:bodyPr/>
          <a:lstStyle>
            <a:lvl1pPr>
              <a:defRPr/>
            </a:lvl1pPr>
          </a:lstStyle>
          <a:p>
            <a:fld id="{57C95D29-2936-4417-9619-1F0BC29A567E}" type="slidenum">
              <a:rPr lang="en-US"/>
              <a:pPr/>
              <a:t>‹#›</a:t>
            </a:fld>
            <a:endParaRPr lang="en-US"/>
          </a:p>
        </p:txBody>
      </p:sp>
    </p:spTree>
    <p:extLst>
      <p:ext uri="{BB962C8B-B14F-4D97-AF65-F5344CB8AC3E}">
        <p14:creationId xmlns:p14="http://schemas.microsoft.com/office/powerpoint/2010/main" val="21159057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DD7B680F-A70F-4214-A456-F7E238C4926D}" type="slidenum">
              <a:rPr lang="en-US"/>
              <a:pPr/>
              <a:t>‹#›</a:t>
            </a:fld>
            <a:endParaRPr lang="en-US"/>
          </a:p>
        </p:txBody>
      </p:sp>
    </p:spTree>
    <p:extLst>
      <p:ext uri="{BB962C8B-B14F-4D97-AF65-F5344CB8AC3E}">
        <p14:creationId xmlns:p14="http://schemas.microsoft.com/office/powerpoint/2010/main" val="23241183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en-US"/>
          </a:p>
        </p:txBody>
      </p:sp>
      <p:sp>
        <p:nvSpPr>
          <p:cNvPr id="6" name="Footer Placeholder 5"/>
          <p:cNvSpPr>
            <a:spLocks noGrp="1"/>
          </p:cNvSpPr>
          <p:nvPr>
            <p:ph type="ftr" sz="quarter" idx="11"/>
          </p:nvPr>
        </p:nvSpPr>
        <p:spPr/>
        <p:txBody>
          <a:bodyPr/>
          <a:lstStyle>
            <a:lvl1pPr>
              <a:defRPr/>
            </a:lvl1pPr>
          </a:lstStyle>
          <a:p>
            <a:endParaRPr lang="en-US"/>
          </a:p>
        </p:txBody>
      </p:sp>
      <p:sp>
        <p:nvSpPr>
          <p:cNvPr id="7" name="Slide Number Placeholder 6"/>
          <p:cNvSpPr>
            <a:spLocks noGrp="1"/>
          </p:cNvSpPr>
          <p:nvPr>
            <p:ph type="sldNum" sz="quarter" idx="12"/>
          </p:nvPr>
        </p:nvSpPr>
        <p:spPr/>
        <p:txBody>
          <a:bodyPr/>
          <a:lstStyle>
            <a:lvl1pPr>
              <a:defRPr/>
            </a:lvl1pPr>
          </a:lstStyle>
          <a:p>
            <a:fld id="{CB4446BB-D801-4B66-ACEB-D81B0C02644C}" type="slidenum">
              <a:rPr lang="en-US"/>
              <a:pPr/>
              <a:t>‹#›</a:t>
            </a:fld>
            <a:endParaRPr lang="en-US"/>
          </a:p>
        </p:txBody>
      </p:sp>
    </p:spTree>
    <p:extLst>
      <p:ext uri="{BB962C8B-B14F-4D97-AF65-F5344CB8AC3E}">
        <p14:creationId xmlns:p14="http://schemas.microsoft.com/office/powerpoint/2010/main" val="4240388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7042" name="Rectangle 2"/>
          <p:cNvSpPr>
            <a:spLocks noChangeArrowheads="1"/>
          </p:cNvSpPr>
          <p:nvPr/>
        </p:nvSpPr>
        <p:spPr bwMode="auto">
          <a:xfrm>
            <a:off x="0" y="1377950"/>
            <a:ext cx="2133600" cy="101600"/>
          </a:xfrm>
          <a:prstGeom prst="rect">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charset="0"/>
            </a:endParaRPr>
          </a:p>
        </p:txBody>
      </p:sp>
      <p:sp>
        <p:nvSpPr>
          <p:cNvPr id="87043" name="Rectangle 3"/>
          <p:cNvSpPr>
            <a:spLocks noChangeArrowheads="1"/>
          </p:cNvSpPr>
          <p:nvPr/>
        </p:nvSpPr>
        <p:spPr bwMode="auto">
          <a:xfrm>
            <a:off x="1447800" y="1377950"/>
            <a:ext cx="7239000" cy="101600"/>
          </a:xfrm>
          <a:prstGeom prst="rect">
            <a:avLst/>
          </a:prstGeom>
          <a:gradFill rotWithShape="0">
            <a:gsLst>
              <a:gs pos="0">
                <a:schemeClr val="accent2"/>
              </a:gs>
              <a:gs pos="100000">
                <a:schemeClr val="bg1"/>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eaLnBrk="1" hangingPunct="1"/>
            <a:endParaRPr lang="en-US" sz="2400">
              <a:latin typeface="Times New Roman" charset="0"/>
            </a:endParaRPr>
          </a:p>
        </p:txBody>
      </p:sp>
      <p:sp>
        <p:nvSpPr>
          <p:cNvPr id="87044" name="Rectangle 4"/>
          <p:cNvSpPr>
            <a:spLocks noGrp="1" noChangeArrowheads="1"/>
          </p:cNvSpPr>
          <p:nvPr>
            <p:ph type="title"/>
          </p:nvPr>
        </p:nvSpPr>
        <p:spPr bwMode="auto">
          <a:xfrm>
            <a:off x="931863" y="96838"/>
            <a:ext cx="7158037" cy="1412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en-US" smtClean="0"/>
              <a:t>Click to edit Master title style</a:t>
            </a:r>
          </a:p>
        </p:txBody>
      </p:sp>
      <p:sp>
        <p:nvSpPr>
          <p:cNvPr id="87045" name="Rectangle 5"/>
          <p:cNvSpPr>
            <a:spLocks noGrp="1" noChangeArrowheads="1"/>
          </p:cNvSpPr>
          <p:nvPr>
            <p:ph type="body" idx="1"/>
          </p:nvPr>
        </p:nvSpPr>
        <p:spPr bwMode="auto">
          <a:xfrm>
            <a:off x="949325" y="1981200"/>
            <a:ext cx="7661275"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87046" name="Rectangle 6"/>
          <p:cNvSpPr>
            <a:spLocks noGrp="1" noChangeArrowheads="1"/>
          </p:cNvSpPr>
          <p:nvPr>
            <p:ph type="dt" sz="half" idx="2"/>
          </p:nvPr>
        </p:nvSpPr>
        <p:spPr bwMode="auto">
          <a:xfrm>
            <a:off x="94615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000"/>
            </a:lvl1pPr>
          </a:lstStyle>
          <a:p>
            <a:endParaRPr lang="en-US"/>
          </a:p>
        </p:txBody>
      </p:sp>
      <p:sp>
        <p:nvSpPr>
          <p:cNvPr id="87047" name="Rectangle 7"/>
          <p:cNvSpPr>
            <a:spLocks noGrp="1" noChangeArrowheads="1"/>
          </p:cNvSpPr>
          <p:nvPr>
            <p:ph type="ftr" sz="quarter" idx="3"/>
          </p:nvPr>
        </p:nvSpPr>
        <p:spPr bwMode="auto">
          <a:xfrm>
            <a:off x="3352800" y="6248400"/>
            <a:ext cx="28956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000"/>
            </a:lvl1pPr>
          </a:lstStyle>
          <a:p>
            <a:endParaRPr lang="en-US"/>
          </a:p>
        </p:txBody>
      </p:sp>
      <p:sp>
        <p:nvSpPr>
          <p:cNvPr id="87048" name="Rectangle 8"/>
          <p:cNvSpPr>
            <a:spLocks noGrp="1" noChangeArrowheads="1"/>
          </p:cNvSpPr>
          <p:nvPr>
            <p:ph type="sldNum" sz="quarter" idx="4"/>
          </p:nvPr>
        </p:nvSpPr>
        <p:spPr bwMode="auto">
          <a:xfrm>
            <a:off x="67056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000"/>
            </a:lvl1pPr>
          </a:lstStyle>
          <a:p>
            <a:fld id="{C8CC94AE-A6BC-4F25-AA7E-1BD52BECF435}" type="slidenum">
              <a:rPr lang="en-US"/>
              <a:pPr/>
              <a:t>‹#›</a:t>
            </a:fld>
            <a:endParaRPr lang="en-US"/>
          </a:p>
        </p:txBody>
      </p:sp>
      <p:sp>
        <p:nvSpPr>
          <p:cNvPr id="87049" name="Freeform 9"/>
          <p:cNvSpPr>
            <a:spLocks noChangeArrowheads="1"/>
          </p:cNvSpPr>
          <p:nvPr/>
        </p:nvSpPr>
        <p:spPr bwMode="auto">
          <a:xfrm>
            <a:off x="838200" y="561975"/>
            <a:ext cx="152400" cy="1066800"/>
          </a:xfrm>
          <a:custGeom>
            <a:avLst/>
            <a:gdLst>
              <a:gd name="T0" fmla="*/ 1000 w 1000"/>
              <a:gd name="T1" fmla="*/ 1000 h 1000"/>
              <a:gd name="T2" fmla="*/ 0 w 1000"/>
              <a:gd name="T3" fmla="*/ 1000 h 1000"/>
              <a:gd name="T4" fmla="*/ 0 w 1000"/>
              <a:gd name="T5" fmla="*/ 0 h 1000"/>
              <a:gd name="T6" fmla="*/ 1000 w 1000"/>
              <a:gd name="T7" fmla="*/ 0 h 1000"/>
            </a:gdLst>
            <a:ahLst/>
            <a:cxnLst>
              <a:cxn ang="0">
                <a:pos x="T0" y="T1"/>
              </a:cxn>
              <a:cxn ang="0">
                <a:pos x="T2" y="T3"/>
              </a:cxn>
              <a:cxn ang="0">
                <a:pos x="T4" y="T5"/>
              </a:cxn>
              <a:cxn ang="0">
                <a:pos x="T6" y="T7"/>
              </a:cxn>
            </a:cxnLst>
            <a:rect l="0" t="0" r="r" b="b"/>
            <a:pathLst>
              <a:path w="1000" h="1000">
                <a:moveTo>
                  <a:pt x="1000" y="1000"/>
                </a:moveTo>
                <a:lnTo>
                  <a:pt x="0" y="1000"/>
                </a:lnTo>
                <a:lnTo>
                  <a:pt x="0" y="0"/>
                </a:lnTo>
                <a:lnTo>
                  <a:pt x="1000" y="0"/>
                </a:lnTo>
              </a:path>
            </a:pathLst>
          </a:custGeom>
          <a:noFill/>
          <a:ln w="76200" cmpd="sng">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
        <p:nvSpPr>
          <p:cNvPr id="87050" name="Freeform 10"/>
          <p:cNvSpPr>
            <a:spLocks noChangeArrowheads="1"/>
          </p:cNvSpPr>
          <p:nvPr/>
        </p:nvSpPr>
        <p:spPr bwMode="auto">
          <a:xfrm>
            <a:off x="8262938" y="269875"/>
            <a:ext cx="152400" cy="1073150"/>
          </a:xfrm>
          <a:custGeom>
            <a:avLst/>
            <a:gdLst>
              <a:gd name="T0" fmla="*/ 0 w 1000"/>
              <a:gd name="T1" fmla="*/ 0 h 1000"/>
              <a:gd name="T2" fmla="*/ 1000 w 1000"/>
              <a:gd name="T3" fmla="*/ 0 h 1000"/>
              <a:gd name="T4" fmla="*/ 1000 w 1000"/>
              <a:gd name="T5" fmla="*/ 1000 h 1000"/>
              <a:gd name="T6" fmla="*/ 0 w 1000"/>
              <a:gd name="T7" fmla="*/ 1000 h 1000"/>
            </a:gdLst>
            <a:ahLst/>
            <a:cxnLst>
              <a:cxn ang="0">
                <a:pos x="T0" y="T1"/>
              </a:cxn>
              <a:cxn ang="0">
                <a:pos x="T2" y="T3"/>
              </a:cxn>
              <a:cxn ang="0">
                <a:pos x="T4" y="T5"/>
              </a:cxn>
              <a:cxn ang="0">
                <a:pos x="T6" y="T7"/>
              </a:cxn>
            </a:cxnLst>
            <a:rect l="0" t="0" r="r" b="b"/>
            <a:pathLst>
              <a:path w="1000" h="1000">
                <a:moveTo>
                  <a:pt x="0" y="0"/>
                </a:moveTo>
                <a:lnTo>
                  <a:pt x="1000" y="0"/>
                </a:lnTo>
                <a:lnTo>
                  <a:pt x="1000" y="1000"/>
                </a:lnTo>
                <a:lnTo>
                  <a:pt x="0" y="1000"/>
                </a:lnTo>
              </a:path>
            </a:pathLst>
          </a:custGeom>
          <a:noFill/>
          <a:ln w="76200" cap="flat" cmpd="sng">
            <a:solidFill>
              <a:schemeClr val="accent1"/>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en-US"/>
          </a:p>
        </p:txBody>
      </p:sp>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Lst>
  <p:hf hdr="0" ftr="0" dt="0"/>
  <p:txStyles>
    <p:titleStyle>
      <a:lvl1pPr algn="l" rtl="0" eaLnBrk="1" fontAlgn="base" hangingPunct="1">
        <a:spcBef>
          <a:spcPct val="0"/>
        </a:spcBef>
        <a:spcAft>
          <a:spcPct val="0"/>
        </a:spcAft>
        <a:defRPr sz="4000">
          <a:solidFill>
            <a:schemeClr val="tx2"/>
          </a:solidFill>
          <a:latin typeface="+mj-lt"/>
          <a:ea typeface="+mj-ea"/>
          <a:cs typeface="+mj-cs"/>
        </a:defRPr>
      </a:lvl1pPr>
      <a:lvl2pPr algn="l" rtl="0" eaLnBrk="1" fontAlgn="base" hangingPunct="1">
        <a:spcBef>
          <a:spcPct val="0"/>
        </a:spcBef>
        <a:spcAft>
          <a:spcPct val="0"/>
        </a:spcAft>
        <a:defRPr sz="4000">
          <a:solidFill>
            <a:schemeClr val="tx2"/>
          </a:solidFill>
          <a:latin typeface="Arial" charset="0"/>
        </a:defRPr>
      </a:lvl2pPr>
      <a:lvl3pPr algn="l" rtl="0" eaLnBrk="1" fontAlgn="base" hangingPunct="1">
        <a:spcBef>
          <a:spcPct val="0"/>
        </a:spcBef>
        <a:spcAft>
          <a:spcPct val="0"/>
        </a:spcAft>
        <a:defRPr sz="4000">
          <a:solidFill>
            <a:schemeClr val="tx2"/>
          </a:solidFill>
          <a:latin typeface="Arial" charset="0"/>
        </a:defRPr>
      </a:lvl3pPr>
      <a:lvl4pPr algn="l" rtl="0" eaLnBrk="1" fontAlgn="base" hangingPunct="1">
        <a:spcBef>
          <a:spcPct val="0"/>
        </a:spcBef>
        <a:spcAft>
          <a:spcPct val="0"/>
        </a:spcAft>
        <a:defRPr sz="4000">
          <a:solidFill>
            <a:schemeClr val="tx2"/>
          </a:solidFill>
          <a:latin typeface="Arial" charset="0"/>
        </a:defRPr>
      </a:lvl4pPr>
      <a:lvl5pPr algn="l" rtl="0" eaLnBrk="1" fontAlgn="base" hangingPunct="1">
        <a:spcBef>
          <a:spcPct val="0"/>
        </a:spcBef>
        <a:spcAft>
          <a:spcPct val="0"/>
        </a:spcAft>
        <a:defRPr sz="4000">
          <a:solidFill>
            <a:schemeClr val="tx2"/>
          </a:solidFill>
          <a:latin typeface="Arial" charset="0"/>
        </a:defRPr>
      </a:lvl5pPr>
      <a:lvl6pPr marL="457200" algn="l" rtl="0" eaLnBrk="1" fontAlgn="base" hangingPunct="1">
        <a:spcBef>
          <a:spcPct val="0"/>
        </a:spcBef>
        <a:spcAft>
          <a:spcPct val="0"/>
        </a:spcAft>
        <a:defRPr sz="4000">
          <a:solidFill>
            <a:schemeClr val="tx2"/>
          </a:solidFill>
          <a:latin typeface="Arial" charset="0"/>
        </a:defRPr>
      </a:lvl6pPr>
      <a:lvl7pPr marL="914400" algn="l" rtl="0" eaLnBrk="1" fontAlgn="base" hangingPunct="1">
        <a:spcBef>
          <a:spcPct val="0"/>
        </a:spcBef>
        <a:spcAft>
          <a:spcPct val="0"/>
        </a:spcAft>
        <a:defRPr sz="4000">
          <a:solidFill>
            <a:schemeClr val="tx2"/>
          </a:solidFill>
          <a:latin typeface="Arial" charset="0"/>
        </a:defRPr>
      </a:lvl7pPr>
      <a:lvl8pPr marL="1371600" algn="l" rtl="0" eaLnBrk="1" fontAlgn="base" hangingPunct="1">
        <a:spcBef>
          <a:spcPct val="0"/>
        </a:spcBef>
        <a:spcAft>
          <a:spcPct val="0"/>
        </a:spcAft>
        <a:defRPr sz="4000">
          <a:solidFill>
            <a:schemeClr val="tx2"/>
          </a:solidFill>
          <a:latin typeface="Arial" charset="0"/>
        </a:defRPr>
      </a:lvl8pPr>
      <a:lvl9pPr marL="1828800" algn="l" rtl="0" eaLnBrk="1" fontAlgn="base" hangingPunct="1">
        <a:spcBef>
          <a:spcPct val="0"/>
        </a:spcBef>
        <a:spcAft>
          <a:spcPct val="0"/>
        </a:spcAft>
        <a:defRPr sz="4000">
          <a:solidFill>
            <a:schemeClr val="tx2"/>
          </a:solidFill>
          <a:latin typeface="Arial" charset="0"/>
        </a:defRPr>
      </a:lvl9pPr>
    </p:titleStyle>
    <p:bodyStyle>
      <a:lvl1pPr marL="447675" indent="-447675" algn="l" rtl="0" eaLnBrk="1" fontAlgn="base" hangingPunct="1">
        <a:spcBef>
          <a:spcPct val="20000"/>
        </a:spcBef>
        <a:spcAft>
          <a:spcPct val="0"/>
        </a:spcAft>
        <a:buClr>
          <a:schemeClr val="accent1"/>
        </a:buClr>
        <a:buSzPct val="70000"/>
        <a:buFont typeface="Wingdings" pitchFamily="2" charset="2"/>
        <a:buChar char="n"/>
        <a:defRPr sz="3200">
          <a:solidFill>
            <a:schemeClr val="tx1"/>
          </a:solidFill>
          <a:latin typeface="+mn-lt"/>
          <a:ea typeface="+mn-ea"/>
          <a:cs typeface="+mn-cs"/>
        </a:defRPr>
      </a:lvl1pPr>
      <a:lvl2pPr marL="889000" indent="-439738" algn="l" rtl="0" eaLnBrk="1" fontAlgn="base" hangingPunct="1">
        <a:spcBef>
          <a:spcPct val="20000"/>
        </a:spcBef>
        <a:spcAft>
          <a:spcPct val="0"/>
        </a:spcAft>
        <a:buClr>
          <a:schemeClr val="hlink"/>
        </a:buClr>
        <a:buSzPct val="65000"/>
        <a:buFont typeface="Wingdings" pitchFamily="2" charset="2"/>
        <a:buChar char="¡"/>
        <a:defRPr sz="2800">
          <a:solidFill>
            <a:schemeClr val="tx1"/>
          </a:solidFill>
          <a:latin typeface="+mn-lt"/>
        </a:defRPr>
      </a:lvl2pPr>
      <a:lvl3pPr marL="1293813" indent="-403225" algn="l" rtl="0" eaLnBrk="1" fontAlgn="base" hangingPunct="1">
        <a:spcBef>
          <a:spcPct val="20000"/>
        </a:spcBef>
        <a:spcAft>
          <a:spcPct val="0"/>
        </a:spcAft>
        <a:buClr>
          <a:schemeClr val="accent1"/>
        </a:buClr>
        <a:buSzPct val="70000"/>
        <a:buFont typeface="Wingdings" pitchFamily="2" charset="2"/>
        <a:buChar char="n"/>
        <a:defRPr sz="2400">
          <a:solidFill>
            <a:schemeClr val="tx1"/>
          </a:solidFill>
          <a:latin typeface="+mn-lt"/>
        </a:defRPr>
      </a:lvl3pPr>
      <a:lvl4pPr marL="1681163" indent="-385763" algn="l" rtl="0" eaLnBrk="1" fontAlgn="base" hangingPunct="1">
        <a:spcBef>
          <a:spcPct val="20000"/>
        </a:spcBef>
        <a:spcAft>
          <a:spcPct val="0"/>
        </a:spcAft>
        <a:buClr>
          <a:schemeClr val="hlink"/>
        </a:buClr>
        <a:buSzPct val="75000"/>
        <a:buFont typeface="Wingdings" pitchFamily="2" charset="2"/>
        <a:buChar char="¡"/>
        <a:defRPr sz="2000">
          <a:solidFill>
            <a:schemeClr val="tx1"/>
          </a:solidFill>
          <a:latin typeface="+mn-lt"/>
        </a:defRPr>
      </a:lvl4pPr>
      <a:lvl5pPr marL="2070100" indent="-387350" algn="l" rtl="0" eaLnBrk="1" fontAlgn="base" hangingPunct="1">
        <a:spcBef>
          <a:spcPct val="20000"/>
        </a:spcBef>
        <a:spcAft>
          <a:spcPct val="0"/>
        </a:spcAft>
        <a:buClr>
          <a:schemeClr val="accent1"/>
        </a:buClr>
        <a:buSzPct val="70000"/>
        <a:buFont typeface="Wingdings" pitchFamily="2" charset="2"/>
        <a:buChar char="n"/>
        <a:defRPr sz="2000">
          <a:solidFill>
            <a:schemeClr val="tx1"/>
          </a:solidFill>
          <a:latin typeface="+mn-lt"/>
        </a:defRPr>
      </a:lvl5pPr>
      <a:lvl6pPr marL="2527300" indent="-387350" algn="l" rtl="0" eaLnBrk="1" fontAlgn="base" hangingPunct="1">
        <a:spcBef>
          <a:spcPct val="20000"/>
        </a:spcBef>
        <a:spcAft>
          <a:spcPct val="0"/>
        </a:spcAft>
        <a:buClr>
          <a:schemeClr val="accent1"/>
        </a:buClr>
        <a:buSzPct val="70000"/>
        <a:buFont typeface="Wingdings" pitchFamily="2" charset="2"/>
        <a:buChar char="n"/>
        <a:defRPr sz="2000">
          <a:solidFill>
            <a:schemeClr val="tx1"/>
          </a:solidFill>
          <a:latin typeface="+mn-lt"/>
        </a:defRPr>
      </a:lvl6pPr>
      <a:lvl7pPr marL="2984500" indent="-387350" algn="l" rtl="0" eaLnBrk="1" fontAlgn="base" hangingPunct="1">
        <a:spcBef>
          <a:spcPct val="20000"/>
        </a:spcBef>
        <a:spcAft>
          <a:spcPct val="0"/>
        </a:spcAft>
        <a:buClr>
          <a:schemeClr val="accent1"/>
        </a:buClr>
        <a:buSzPct val="70000"/>
        <a:buFont typeface="Wingdings" pitchFamily="2" charset="2"/>
        <a:buChar char="n"/>
        <a:defRPr sz="2000">
          <a:solidFill>
            <a:schemeClr val="tx1"/>
          </a:solidFill>
          <a:latin typeface="+mn-lt"/>
        </a:defRPr>
      </a:lvl7pPr>
      <a:lvl8pPr marL="3441700" indent="-387350" algn="l" rtl="0" eaLnBrk="1" fontAlgn="base" hangingPunct="1">
        <a:spcBef>
          <a:spcPct val="20000"/>
        </a:spcBef>
        <a:spcAft>
          <a:spcPct val="0"/>
        </a:spcAft>
        <a:buClr>
          <a:schemeClr val="accent1"/>
        </a:buClr>
        <a:buSzPct val="70000"/>
        <a:buFont typeface="Wingdings" pitchFamily="2" charset="2"/>
        <a:buChar char="n"/>
        <a:defRPr sz="2000">
          <a:solidFill>
            <a:schemeClr val="tx1"/>
          </a:solidFill>
          <a:latin typeface="+mn-lt"/>
        </a:defRPr>
      </a:lvl8pPr>
      <a:lvl9pPr marL="3898900" indent="-387350" algn="l" rtl="0" eaLnBrk="1" fontAlgn="base" hangingPunct="1">
        <a:spcBef>
          <a:spcPct val="20000"/>
        </a:spcBef>
        <a:spcAft>
          <a:spcPct val="0"/>
        </a:spcAft>
        <a:buClr>
          <a:schemeClr val="accent1"/>
        </a:buClr>
        <a:buSzPct val="70000"/>
        <a:buFont typeface="Wingdings" pitchFamily="2" charset="2"/>
        <a:buChar char="n"/>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avi"/><Relationship Id="rId1" Type="http://schemas.microsoft.com/office/2007/relationships/media" Target="../media/media2.avi"/><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avi"/><Relationship Id="rId1" Type="http://schemas.microsoft.com/office/2007/relationships/media" Target="../media/media3.avi"/><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microsoft.com/office/2007/relationships/media" Target="../media/media5.avi"/><Relationship Id="rId7" Type="http://schemas.openxmlformats.org/officeDocument/2006/relationships/image" Target="../media/image8.png"/><Relationship Id="rId2" Type="http://schemas.openxmlformats.org/officeDocument/2006/relationships/video" Target="../media/media4.avi"/><Relationship Id="rId1" Type="http://schemas.microsoft.com/office/2007/relationships/media" Target="../media/media4.avi"/><Relationship Id="rId6" Type="http://schemas.openxmlformats.org/officeDocument/2006/relationships/image" Target="../media/image7.png"/><Relationship Id="rId5" Type="http://schemas.openxmlformats.org/officeDocument/2006/relationships/slideLayout" Target="../slideLayouts/slideLayout2.xml"/><Relationship Id="rId4" Type="http://schemas.openxmlformats.org/officeDocument/2006/relationships/video" Target="../media/media5.avi"/></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a:xfrm>
            <a:off x="6909816" y="5141976"/>
            <a:ext cx="2209800" cy="1676400"/>
          </a:xfrm>
        </p:spPr>
        <p:txBody>
          <a:bodyPr/>
          <a:lstStyle/>
          <a:p>
            <a:r>
              <a:rPr lang="en-US" sz="1800" dirty="0" err="1" smtClean="0">
                <a:solidFill>
                  <a:schemeClr val="tx1"/>
                </a:solidFill>
                <a:latin typeface="+mn-lt"/>
                <a:ea typeface="+mn-ea"/>
                <a:cs typeface="+mn-cs"/>
              </a:rPr>
              <a:t>Studenti</a:t>
            </a:r>
            <a:r>
              <a:rPr lang="en-US" sz="1800" dirty="0" smtClean="0">
                <a:solidFill>
                  <a:schemeClr val="tx1"/>
                </a:solidFill>
                <a:latin typeface="+mn-lt"/>
                <a:ea typeface="+mn-ea"/>
                <a:cs typeface="+mn-cs"/>
              </a:rPr>
              <a:t>:</a:t>
            </a:r>
            <a:endParaRPr lang="sr-Latn-RS" sz="1800" dirty="0" smtClean="0">
              <a:solidFill>
                <a:schemeClr val="tx1"/>
              </a:solidFill>
              <a:latin typeface="+mn-lt"/>
              <a:ea typeface="+mn-ea"/>
              <a:cs typeface="+mn-cs"/>
            </a:endParaRPr>
          </a:p>
          <a:p>
            <a:endParaRPr lang="en-US" sz="1800" dirty="0" smtClean="0">
              <a:solidFill>
                <a:schemeClr val="tx1"/>
              </a:solidFill>
              <a:latin typeface="+mn-lt"/>
              <a:ea typeface="+mn-ea"/>
              <a:cs typeface="+mn-cs"/>
            </a:endParaRPr>
          </a:p>
          <a:p>
            <a:r>
              <a:rPr lang="en-US" sz="1800" dirty="0" err="1" smtClean="0">
                <a:solidFill>
                  <a:schemeClr val="tx1"/>
                </a:solidFill>
                <a:latin typeface="+mn-lt"/>
                <a:ea typeface="+mn-ea"/>
                <a:cs typeface="+mn-cs"/>
              </a:rPr>
              <a:t>Marija</a:t>
            </a:r>
            <a:r>
              <a:rPr lang="en-US" sz="1800" dirty="0" smtClean="0">
                <a:solidFill>
                  <a:schemeClr val="tx1"/>
                </a:solidFill>
                <a:latin typeface="+mn-lt"/>
                <a:ea typeface="+mn-ea"/>
                <a:cs typeface="+mn-cs"/>
              </a:rPr>
              <a:t> </a:t>
            </a:r>
            <a:r>
              <a:rPr lang="en-US" sz="1800" dirty="0" err="1" smtClean="0">
                <a:solidFill>
                  <a:schemeClr val="tx1"/>
                </a:solidFill>
                <a:latin typeface="+mn-lt"/>
                <a:ea typeface="+mn-ea"/>
                <a:cs typeface="+mn-cs"/>
              </a:rPr>
              <a:t>Mladenović</a:t>
            </a:r>
            <a:endParaRPr lang="en-US" sz="1800" dirty="0" smtClean="0">
              <a:solidFill>
                <a:schemeClr val="tx1"/>
              </a:solidFill>
              <a:latin typeface="+mn-lt"/>
              <a:ea typeface="+mn-ea"/>
              <a:cs typeface="+mn-cs"/>
            </a:endParaRPr>
          </a:p>
          <a:p>
            <a:r>
              <a:rPr lang="en-US" sz="1800" dirty="0" err="1" smtClean="0">
                <a:solidFill>
                  <a:schemeClr val="tx1"/>
                </a:solidFill>
                <a:latin typeface="+mn-lt"/>
                <a:ea typeface="+mn-ea"/>
                <a:cs typeface="+mn-cs"/>
              </a:rPr>
              <a:t>Miloš</a:t>
            </a:r>
            <a:r>
              <a:rPr lang="en-US" sz="1800" dirty="0" smtClean="0">
                <a:solidFill>
                  <a:schemeClr val="tx1"/>
                </a:solidFill>
                <a:latin typeface="+mn-lt"/>
                <a:ea typeface="+mn-ea"/>
                <a:cs typeface="+mn-cs"/>
              </a:rPr>
              <a:t> </a:t>
            </a:r>
            <a:r>
              <a:rPr lang="en-US" sz="1800" dirty="0" err="1">
                <a:solidFill>
                  <a:schemeClr val="tx1"/>
                </a:solidFill>
                <a:latin typeface="+mn-lt"/>
                <a:ea typeface="+mn-ea"/>
                <a:cs typeface="+mn-cs"/>
              </a:rPr>
              <a:t>Stanković</a:t>
            </a:r>
            <a:endParaRPr lang="en-US" sz="1800" dirty="0">
              <a:solidFill>
                <a:schemeClr val="tx1"/>
              </a:solidFill>
              <a:latin typeface="+mn-lt"/>
              <a:ea typeface="+mn-ea"/>
              <a:cs typeface="+mn-cs"/>
            </a:endParaRPr>
          </a:p>
          <a:p>
            <a:r>
              <a:rPr lang="en-US" sz="1800" dirty="0" err="1" smtClean="0"/>
              <a:t>Ignjat</a:t>
            </a:r>
            <a:r>
              <a:rPr lang="en-US" sz="1800" dirty="0" smtClean="0"/>
              <a:t> Vu</a:t>
            </a:r>
            <a:r>
              <a:rPr lang="sr-Latn-RS" sz="1800" dirty="0" smtClean="0"/>
              <a:t>čković</a:t>
            </a:r>
          </a:p>
          <a:p>
            <a:endParaRPr lang="en-US" sz="1800" dirty="0"/>
          </a:p>
        </p:txBody>
      </p:sp>
      <p:sp>
        <p:nvSpPr>
          <p:cNvPr id="3" name="Title 2"/>
          <p:cNvSpPr>
            <a:spLocks noGrp="1"/>
          </p:cNvSpPr>
          <p:nvPr>
            <p:ph type="ctrTitle"/>
          </p:nvPr>
        </p:nvSpPr>
        <p:spPr>
          <a:xfrm>
            <a:off x="990600" y="1752600"/>
            <a:ext cx="7086600" cy="1600200"/>
          </a:xfrm>
        </p:spPr>
        <p:txBody>
          <a:bodyPr/>
          <a:lstStyle/>
          <a:p>
            <a:r>
              <a:rPr lang="en-US" b="1" dirty="0" err="1">
                <a:solidFill>
                  <a:schemeClr val="tx2"/>
                </a:solidFill>
                <a:latin typeface="+mj-lt"/>
                <a:ea typeface="+mj-ea"/>
                <a:cs typeface="+mj-cs"/>
              </a:rPr>
              <a:t>Gamification</a:t>
            </a:r>
            <a:r>
              <a:rPr lang="en-US" b="1" dirty="0">
                <a:solidFill>
                  <a:schemeClr val="tx2"/>
                </a:solidFill>
                <a:latin typeface="+mj-lt"/>
                <a:ea typeface="+mj-ea"/>
                <a:cs typeface="+mj-cs"/>
              </a:rPr>
              <a:t> </a:t>
            </a:r>
            <a:r>
              <a:rPr lang="en-US" b="1" dirty="0" err="1">
                <a:solidFill>
                  <a:schemeClr val="tx2"/>
                </a:solidFill>
                <a:latin typeface="+mj-lt"/>
                <a:ea typeface="+mj-ea"/>
                <a:cs typeface="+mj-cs"/>
              </a:rPr>
              <a:t>spellbook</a:t>
            </a:r>
            <a:r>
              <a:rPr lang="en-US" b="1" dirty="0">
                <a:solidFill>
                  <a:schemeClr val="tx2"/>
                </a:solidFill>
                <a:latin typeface="+mj-lt"/>
                <a:ea typeface="+mj-ea"/>
                <a:cs typeface="+mj-cs"/>
              </a:rPr>
              <a:t/>
            </a:r>
            <a:br>
              <a:rPr lang="en-US" b="1" dirty="0">
                <a:solidFill>
                  <a:schemeClr val="tx2"/>
                </a:solidFill>
                <a:latin typeface="+mj-lt"/>
                <a:ea typeface="+mj-ea"/>
                <a:cs typeface="+mj-cs"/>
              </a:rPr>
            </a:br>
            <a:endParaRPr lang="en-US" dirty="0"/>
          </a:p>
        </p:txBody>
      </p:sp>
      <p:sp>
        <p:nvSpPr>
          <p:cNvPr id="4" name="TextBox 3"/>
          <p:cNvSpPr txBox="1"/>
          <p:nvPr/>
        </p:nvSpPr>
        <p:spPr>
          <a:xfrm>
            <a:off x="15240" y="5181600"/>
            <a:ext cx="2209800" cy="1200329"/>
          </a:xfrm>
          <a:prstGeom prst="rect">
            <a:avLst/>
          </a:prstGeom>
          <a:noFill/>
        </p:spPr>
        <p:txBody>
          <a:bodyPr wrap="square" rtlCol="0">
            <a:spAutoFit/>
          </a:bodyPr>
          <a:lstStyle/>
          <a:p>
            <a:r>
              <a:rPr lang="sr-Latn-RS" dirty="0" smtClean="0"/>
              <a:t>Mentori</a:t>
            </a:r>
            <a:r>
              <a:rPr lang="en-US" dirty="0" smtClean="0"/>
              <a:t>:</a:t>
            </a:r>
            <a:endParaRPr lang="sr-Latn-RS" dirty="0"/>
          </a:p>
          <a:p>
            <a:endParaRPr lang="en-US" dirty="0"/>
          </a:p>
          <a:p>
            <a:r>
              <a:rPr lang="sr-Latn-RS" dirty="0" smtClean="0"/>
              <a:t>Ivan Milentijević</a:t>
            </a:r>
          </a:p>
          <a:p>
            <a:r>
              <a:rPr lang="sr-Latn-RS" sz="1800" dirty="0" smtClean="0"/>
              <a:t>Oliver Vojinović</a:t>
            </a:r>
            <a:endParaRPr lang="en-US" sz="1800" dirty="0"/>
          </a:p>
        </p:txBody>
      </p:sp>
      <p:sp>
        <p:nvSpPr>
          <p:cNvPr id="5" name="Slide Number Placeholder 4"/>
          <p:cNvSpPr>
            <a:spLocks noGrp="1"/>
          </p:cNvSpPr>
          <p:nvPr>
            <p:ph type="sldNum" sz="quarter" idx="4"/>
          </p:nvPr>
        </p:nvSpPr>
        <p:spPr/>
        <p:txBody>
          <a:bodyPr/>
          <a:lstStyle/>
          <a:p>
            <a:fld id="{04A37EB6-ECAE-41E5-A2E6-87432927585B}" type="slidenum">
              <a:rPr lang="en-US" smtClean="0"/>
              <a:pPr/>
              <a:t>1</a:t>
            </a:fld>
            <a:endParaRPr lang="en-US"/>
          </a:p>
        </p:txBody>
      </p:sp>
    </p:spTree>
    <p:extLst>
      <p:ext uri="{BB962C8B-B14F-4D97-AF65-F5344CB8AC3E}">
        <p14:creationId xmlns:p14="http://schemas.microsoft.com/office/powerpoint/2010/main" val="22271900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sz="3600" dirty="0"/>
              <a:t>Da li postoji osećaj zadovoljstva tokom igranja igre?</a:t>
            </a:r>
            <a:endParaRPr lang="en-US" sz="3600" dirty="0"/>
          </a:p>
        </p:txBody>
      </p:sp>
      <p:sp>
        <p:nvSpPr>
          <p:cNvPr id="3" name="Content Placeholder 2"/>
          <p:cNvSpPr>
            <a:spLocks noGrp="1"/>
          </p:cNvSpPr>
          <p:nvPr>
            <p:ph idx="1"/>
          </p:nvPr>
        </p:nvSpPr>
        <p:spPr/>
        <p:txBody>
          <a:bodyPr/>
          <a:lstStyle/>
          <a:p>
            <a:r>
              <a:rPr lang="sr-Latn-RS" sz="1800" dirty="0"/>
              <a:t>“Nonograms Katana“ je ponovo dobila najmanje bodova, ovog puta zbog loše dizajniranih nivoa u kojima smo više imali osećaj kao da bojimo, a ne da rešavamo slagalicu. </a:t>
            </a:r>
            <a:endParaRPr lang="sr-Latn-RS" sz="1800" dirty="0" smtClean="0"/>
          </a:p>
          <a:p>
            <a:r>
              <a:rPr lang="sr-Latn-RS" sz="1800" dirty="0"/>
              <a:t>“Two Eyes“ ima kratak zaplet priče na početku koja se polako proširuje nakon pređenog bloka nivoa</a:t>
            </a:r>
            <a:r>
              <a:rPr lang="sr-Latn-RS" sz="1800" dirty="0" smtClean="0"/>
              <a:t>. </a:t>
            </a:r>
            <a:r>
              <a:rPr lang="sr-Latn-RS" sz="1800" dirty="0"/>
              <a:t>Postojanje </a:t>
            </a:r>
            <a:r>
              <a:rPr lang="sr-Latn-RS" sz="1800" i="1" dirty="0"/>
              <a:t>game over </a:t>
            </a:r>
            <a:r>
              <a:rPr lang="sr-Latn-RS" sz="1800" dirty="0"/>
              <a:t>mehanike koja kažnjava prevelik broj grešaka takođe doprinosi osećaju pobede na kraju nivoa</a:t>
            </a:r>
            <a:r>
              <a:rPr lang="sr-Latn-RS" sz="1800" dirty="0" smtClean="0"/>
              <a:t>.</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10</a:t>
            </a:fld>
            <a:endParaRPr lang="en-US"/>
          </a:p>
        </p:txBody>
      </p:sp>
    </p:spTree>
    <p:extLst>
      <p:ext uri="{BB962C8B-B14F-4D97-AF65-F5344CB8AC3E}">
        <p14:creationId xmlns:p14="http://schemas.microsoft.com/office/powerpoint/2010/main" val="156710711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sz="3600" dirty="0"/>
              <a:t>Da li je igra optimalno teška?</a:t>
            </a:r>
            <a:endParaRPr lang="en-US" sz="3600" dirty="0"/>
          </a:p>
        </p:txBody>
      </p:sp>
      <p:sp>
        <p:nvSpPr>
          <p:cNvPr id="3" name="Content Placeholder 2"/>
          <p:cNvSpPr>
            <a:spLocks noGrp="1"/>
          </p:cNvSpPr>
          <p:nvPr>
            <p:ph idx="1"/>
          </p:nvPr>
        </p:nvSpPr>
        <p:spPr>
          <a:xfrm>
            <a:off x="949325" y="1981200"/>
            <a:ext cx="7661275" cy="2971800"/>
          </a:xfrm>
        </p:spPr>
        <p:txBody>
          <a:bodyPr/>
          <a:lstStyle/>
          <a:p>
            <a:r>
              <a:rPr lang="sr-Latn-RS" sz="1800" dirty="0"/>
              <a:t>“Nonograms“ je isuviše laka, čak i na kasnijim nivoima. Broj polja se povećava, ali kompleksnost slagalice ostaje ista, gde se na početku nivoa može dobiti polovina slike popunjavanjem celih redova tj. </a:t>
            </a:r>
            <a:r>
              <a:rPr lang="sr-Latn-RS" sz="1800" dirty="0"/>
              <a:t>k</a:t>
            </a:r>
            <a:r>
              <a:rPr lang="sr-Latn-RS" sz="1800" dirty="0" smtClean="0"/>
              <a:t>olona.</a:t>
            </a:r>
          </a:p>
          <a:p>
            <a:r>
              <a:rPr lang="sr-Latn-RS" sz="1800" dirty="0" smtClean="0"/>
              <a:t>“</a:t>
            </a:r>
            <a:r>
              <a:rPr lang="sr-Latn-RS" sz="1800" dirty="0"/>
              <a:t>Logic Pic“ ima najbolji balans, dajući dobru osnovu za početak </a:t>
            </a:r>
            <a:r>
              <a:rPr lang="sr-Latn-RS" sz="1800" dirty="0" smtClean="0"/>
              <a:t>nivoa, </a:t>
            </a:r>
            <a:r>
              <a:rPr lang="sr-Latn-RS" sz="1800" dirty="0"/>
              <a:t>ali i dalje pružajući solidan izazov. </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11</a:t>
            </a:fld>
            <a:endParaRPr lang="en-US"/>
          </a:p>
        </p:txBody>
      </p:sp>
      <p:pic>
        <p:nvPicPr>
          <p:cNvPr id="5" name="Picture 4" descr="https://puu.sh/F8xEh/f91f54177d.png"/>
          <p:cNvPicPr/>
          <p:nvPr/>
        </p:nvPicPr>
        <p:blipFill>
          <a:blip r:embed="rId2">
            <a:extLst>
              <a:ext uri="{28A0092B-C50C-407E-A947-70E740481C1C}">
                <a14:useLocalDpi xmlns:a14="http://schemas.microsoft.com/office/drawing/2010/main" val="0"/>
              </a:ext>
            </a:extLst>
          </a:blip>
          <a:srcRect/>
          <a:stretch>
            <a:fillRect/>
          </a:stretch>
        </p:blipFill>
        <p:spPr bwMode="auto">
          <a:xfrm>
            <a:off x="990600" y="3962400"/>
            <a:ext cx="1899285" cy="2686050"/>
          </a:xfrm>
          <a:prstGeom prst="rect">
            <a:avLst/>
          </a:prstGeom>
          <a:noFill/>
          <a:ln>
            <a:noFill/>
          </a:ln>
        </p:spPr>
      </p:pic>
      <p:pic>
        <p:nvPicPr>
          <p:cNvPr id="2050" name="Picture 2" descr="C:\Users\Milos\Downloads\85253925_631374261010686_2837331300694622208_n.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48200" y="3803650"/>
            <a:ext cx="1600200" cy="2844800"/>
          </a:xfrm>
          <a:prstGeom prst="rect">
            <a:avLst/>
          </a:prstGeom>
          <a:noFill/>
          <a:extLst>
            <a:ext uri="{909E8E84-426E-40DD-AFC4-6F175D3DCCD1}">
              <a14:hiddenFill xmlns:a14="http://schemas.microsoft.com/office/drawing/2010/main">
                <a:solidFill>
                  <a:srgbClr val="FFFFFF"/>
                </a:solidFill>
              </a14:hiddenFill>
            </a:ext>
          </a:extLst>
        </p:spPr>
      </p:pic>
      <p:sp>
        <p:nvSpPr>
          <p:cNvPr id="7" name="Slide Number Placeholder 3"/>
          <p:cNvSpPr txBox="1">
            <a:spLocks/>
          </p:cNvSpPr>
          <p:nvPr/>
        </p:nvSpPr>
        <p:spPr bwMode="auto">
          <a:xfrm>
            <a:off x="2922244" y="641985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0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l"/>
            <a:r>
              <a:rPr lang="en-US" dirty="0" err="1" smtClean="0"/>
              <a:t>Slika</a:t>
            </a:r>
            <a:r>
              <a:rPr lang="sr-Latn-RS" dirty="0"/>
              <a:t> </a:t>
            </a:r>
            <a:r>
              <a:rPr lang="sr-Latn-RS" dirty="0" smtClean="0"/>
              <a:t>5</a:t>
            </a:r>
            <a:r>
              <a:rPr lang="en-US" dirty="0" smtClean="0"/>
              <a:t>– </a:t>
            </a:r>
            <a:r>
              <a:rPr lang="sr-Latn-RS" dirty="0" smtClean="0"/>
              <a:t>„Nonograms“</a:t>
            </a:r>
            <a:endParaRPr lang="en-US" dirty="0"/>
          </a:p>
        </p:txBody>
      </p:sp>
      <p:sp>
        <p:nvSpPr>
          <p:cNvPr id="8" name="Slide Number Placeholder 3"/>
          <p:cNvSpPr txBox="1">
            <a:spLocks/>
          </p:cNvSpPr>
          <p:nvPr/>
        </p:nvSpPr>
        <p:spPr bwMode="auto">
          <a:xfrm>
            <a:off x="6248400" y="6391405"/>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0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l"/>
            <a:r>
              <a:rPr lang="en-US" dirty="0" err="1" smtClean="0"/>
              <a:t>Slika</a:t>
            </a:r>
            <a:r>
              <a:rPr lang="sr-Latn-RS" dirty="0"/>
              <a:t> </a:t>
            </a:r>
            <a:r>
              <a:rPr lang="sr-Latn-RS" dirty="0" smtClean="0"/>
              <a:t>6</a:t>
            </a:r>
            <a:r>
              <a:rPr lang="en-US" dirty="0" smtClean="0"/>
              <a:t>– </a:t>
            </a:r>
            <a:r>
              <a:rPr lang="sr-Latn-RS" dirty="0" smtClean="0"/>
              <a:t>„Logic Pic“</a:t>
            </a:r>
            <a:endParaRPr lang="en-US" dirty="0"/>
          </a:p>
        </p:txBody>
      </p:sp>
    </p:spTree>
    <p:extLst>
      <p:ext uri="{BB962C8B-B14F-4D97-AF65-F5344CB8AC3E}">
        <p14:creationId xmlns:p14="http://schemas.microsoft.com/office/powerpoint/2010/main" val="240392294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sz="3600" dirty="0" smtClean="0"/>
              <a:t>Da </a:t>
            </a:r>
            <a:r>
              <a:rPr lang="sr-Latn-RS" sz="3600" dirty="0"/>
              <a:t>li su nivoi postepeno postaju teži?</a:t>
            </a:r>
            <a:endParaRPr lang="en-US" sz="3600" dirty="0"/>
          </a:p>
        </p:txBody>
      </p:sp>
      <p:sp>
        <p:nvSpPr>
          <p:cNvPr id="3" name="Content Placeholder 2"/>
          <p:cNvSpPr>
            <a:spLocks noGrp="1"/>
          </p:cNvSpPr>
          <p:nvPr>
            <p:ph idx="1"/>
          </p:nvPr>
        </p:nvSpPr>
        <p:spPr/>
        <p:txBody>
          <a:bodyPr/>
          <a:lstStyle/>
          <a:p>
            <a:r>
              <a:rPr lang="sr-Latn-RS" sz="1800" dirty="0"/>
              <a:t>Možda najveća zamerka igre “Two Eyes“ jeste da težina nivoa odskače bez neke pravilnosti. Ovime korisnik gubi osećaj napredovanja, prelaskom sa teškog nivoa na mnogo lakši.</a:t>
            </a:r>
            <a:endParaRPr lang="en-US" sz="1800" dirty="0"/>
          </a:p>
          <a:p>
            <a:r>
              <a:rPr lang="sr-Latn-RS" sz="1800" dirty="0"/>
              <a:t>“Nonograms“ ima odlično sortirane nivoe po težini, dajući korisniku blago teži izazov svakog puta. Ovo doprinosi osećaju poboljšanja i učenja mehanika igre.</a:t>
            </a:r>
            <a:endParaRPr lang="en-US" sz="1800" dirty="0"/>
          </a:p>
          <a:p>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12</a:t>
            </a:fld>
            <a:endParaRPr lang="en-US"/>
          </a:p>
        </p:txBody>
      </p:sp>
      <p:pic>
        <p:nvPicPr>
          <p:cNvPr id="3074" name="Picture 2" descr="C:\Users\Milos\Downloads\84615101_579476215967018_1004353281553596416_n.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8600" y="3581400"/>
            <a:ext cx="1408671" cy="28956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4054285" y="6513813"/>
            <a:ext cx="1342034" cy="246221"/>
          </a:xfrm>
          <a:prstGeom prst="rect">
            <a:avLst/>
          </a:prstGeom>
        </p:spPr>
        <p:txBody>
          <a:bodyPr wrap="none">
            <a:spAutoFit/>
          </a:bodyPr>
          <a:lstStyle/>
          <a:p>
            <a:r>
              <a:rPr lang="sr-Latn-RS" sz="1000" dirty="0" smtClean="0"/>
              <a:t>Slika 7 - Nonograms</a:t>
            </a:r>
            <a:endParaRPr lang="en-US" sz="1000" dirty="0"/>
          </a:p>
        </p:txBody>
      </p:sp>
    </p:spTree>
    <p:extLst>
      <p:ext uri="{BB962C8B-B14F-4D97-AF65-F5344CB8AC3E}">
        <p14:creationId xmlns:p14="http://schemas.microsoft.com/office/powerpoint/2010/main" val="137551628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sz="3600" dirty="0"/>
              <a:t>U kojoj meri je prisutan osećaj napretka tokom igranja</a:t>
            </a:r>
            <a:r>
              <a:rPr lang="sr-Latn-RS" sz="3600" dirty="0" smtClean="0"/>
              <a:t>?</a:t>
            </a:r>
            <a:endParaRPr lang="en-US" sz="3600" dirty="0"/>
          </a:p>
        </p:txBody>
      </p:sp>
      <p:sp>
        <p:nvSpPr>
          <p:cNvPr id="3" name="Content Placeholder 2"/>
          <p:cNvSpPr>
            <a:spLocks noGrp="1"/>
          </p:cNvSpPr>
          <p:nvPr>
            <p:ph idx="1"/>
          </p:nvPr>
        </p:nvSpPr>
        <p:spPr/>
        <p:txBody>
          <a:bodyPr/>
          <a:lstStyle/>
          <a:p>
            <a:r>
              <a:rPr lang="sr-Latn-RS" sz="1800" dirty="0"/>
              <a:t>“Logic Pic“ nagrađuje igrača zvezdicama i žetonima na kraju nivoa koje može da koristi u okviru igre. Takođe se na mapi za izbor nivoa prikazuje napredak, što korisniku kaže koliko mu je ostalo do kraja cele igre, kao i graf napretka na tom nivou. </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13</a:t>
            </a:fld>
            <a:endParaRPr lang="en-US"/>
          </a:p>
        </p:txBody>
      </p:sp>
      <p:pic>
        <p:nvPicPr>
          <p:cNvPr id="4098" name="Picture 2" descr="86201741_185372396153302_4332484604129705984_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505200" y="3276600"/>
            <a:ext cx="1665227" cy="34217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p:nvSpPr>
        <p:spPr>
          <a:xfrm>
            <a:off x="3649163" y="6636924"/>
            <a:ext cx="1226618" cy="246221"/>
          </a:xfrm>
          <a:prstGeom prst="rect">
            <a:avLst/>
          </a:prstGeom>
        </p:spPr>
        <p:txBody>
          <a:bodyPr wrap="none">
            <a:spAutoFit/>
          </a:bodyPr>
          <a:lstStyle/>
          <a:p>
            <a:r>
              <a:rPr lang="sr-Latn-RS" sz="1000" dirty="0" smtClean="0"/>
              <a:t>Slika 8 – Logic Pic</a:t>
            </a:r>
            <a:endParaRPr lang="en-US" sz="1000" dirty="0"/>
          </a:p>
        </p:txBody>
      </p:sp>
    </p:spTree>
    <p:extLst>
      <p:ext uri="{BB962C8B-B14F-4D97-AF65-F5344CB8AC3E}">
        <p14:creationId xmlns:p14="http://schemas.microsoft.com/office/powerpoint/2010/main" val="313085937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sr-Latn-RS" sz="1800" dirty="0" smtClean="0"/>
              <a:t>Ne postojanje nivoa u “Nonogram“ vrši kontra efekat u ovom pogledu, jer nema povratne informacije o kretanju kroz igru. Korisnik može da izabere jednu od tri težine, ali nema nivoa nego se samo generiše nova igra.</a:t>
            </a:r>
            <a:endParaRPr lang="en-US" sz="1800" dirty="0" smtClean="0"/>
          </a:p>
          <a:p>
            <a:endParaRPr lang="en-US"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14</a:t>
            </a:fld>
            <a:endParaRPr lang="en-US"/>
          </a:p>
        </p:txBody>
      </p:sp>
      <p:pic>
        <p:nvPicPr>
          <p:cNvPr id="5122" name="Picture 2" descr="86172298_2781137245262949_2258043953104289792_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809807" y="2955098"/>
            <a:ext cx="2058988" cy="3459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p:nvSpPr>
        <p:spPr>
          <a:xfrm>
            <a:off x="4186718" y="6414261"/>
            <a:ext cx="1305165" cy="246221"/>
          </a:xfrm>
          <a:prstGeom prst="rect">
            <a:avLst/>
          </a:prstGeom>
        </p:spPr>
        <p:txBody>
          <a:bodyPr wrap="none">
            <a:spAutoFit/>
          </a:bodyPr>
          <a:lstStyle/>
          <a:p>
            <a:r>
              <a:rPr lang="sr-Latn-RS" sz="1000" dirty="0" smtClean="0"/>
              <a:t>Slika 9 </a:t>
            </a:r>
            <a:r>
              <a:rPr lang="sr-Latn-RS" sz="1000" dirty="0"/>
              <a:t>– </a:t>
            </a:r>
            <a:r>
              <a:rPr lang="sr-Latn-RS" sz="1000" dirty="0" smtClean="0"/>
              <a:t>Nonogram</a:t>
            </a:r>
            <a:endParaRPr lang="en-US" sz="1000" dirty="0"/>
          </a:p>
        </p:txBody>
      </p:sp>
    </p:spTree>
    <p:extLst>
      <p:ext uri="{BB962C8B-B14F-4D97-AF65-F5344CB8AC3E}">
        <p14:creationId xmlns:p14="http://schemas.microsoft.com/office/powerpoint/2010/main" val="31248082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sz="3600" dirty="0"/>
              <a:t>U kojoj meri igra daje inicijativu da se nastavi sa igranjem?</a:t>
            </a:r>
            <a:endParaRPr lang="en-US" sz="3600" dirty="0"/>
          </a:p>
        </p:txBody>
      </p:sp>
      <p:sp>
        <p:nvSpPr>
          <p:cNvPr id="3" name="Content Placeholder 2"/>
          <p:cNvSpPr>
            <a:spLocks noGrp="1"/>
          </p:cNvSpPr>
          <p:nvPr>
            <p:ph idx="1"/>
          </p:nvPr>
        </p:nvSpPr>
        <p:spPr/>
        <p:txBody>
          <a:bodyPr/>
          <a:lstStyle/>
          <a:p>
            <a:r>
              <a:rPr lang="sr-Latn-RS" sz="1800" dirty="0"/>
              <a:t>Ono što smo prepoznali kao razlog primamljivosti aplikacije „Two Eyes“ je to što se jedino ona ističe u pogledu povezanosti nivoa u neku celinu, što nas je motivisalo da nastavimo sa igrom kako bismo videli kraj tog </a:t>
            </a:r>
            <a:r>
              <a:rPr lang="sr-Latn-RS" sz="1800" dirty="0" smtClean="0"/>
              <a:t>bloka.</a:t>
            </a:r>
          </a:p>
          <a:p>
            <a:r>
              <a:rPr lang="sr-Latn-RS" sz="1800" dirty="0"/>
              <a:t>„Logic Pic“ nudi dnevne izazove o kojima svakodnevno šalje obaveštenja, na taj način podseća igrače da imaju izazov koji trebaju da ispune i podstiče ih da nastave sa </a:t>
            </a:r>
            <a:r>
              <a:rPr lang="sr-Latn-RS" sz="1800" dirty="0" smtClean="0"/>
              <a:t>igrom.</a:t>
            </a:r>
            <a:endParaRPr lang="en-US" sz="1800" dirty="0"/>
          </a:p>
          <a:p>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15</a:t>
            </a:fld>
            <a:endParaRPr lang="en-US"/>
          </a:p>
        </p:txBody>
      </p:sp>
      <p:pic>
        <p:nvPicPr>
          <p:cNvPr id="5" name="Picture 4" descr="https://puu.sh/F8xq3/76c16144f2.jpg"/>
          <p:cNvPicPr/>
          <p:nvPr/>
        </p:nvPicPr>
        <p:blipFill>
          <a:blip r:embed="rId2">
            <a:extLst>
              <a:ext uri="{28A0092B-C50C-407E-A947-70E740481C1C}">
                <a14:useLocalDpi xmlns:a14="http://schemas.microsoft.com/office/drawing/2010/main" val="0"/>
              </a:ext>
            </a:extLst>
          </a:blip>
          <a:srcRect/>
          <a:stretch>
            <a:fillRect/>
          </a:stretch>
        </p:blipFill>
        <p:spPr bwMode="auto">
          <a:xfrm>
            <a:off x="1143000" y="3975187"/>
            <a:ext cx="2010410" cy="2806613"/>
          </a:xfrm>
          <a:prstGeom prst="rect">
            <a:avLst/>
          </a:prstGeom>
          <a:noFill/>
          <a:ln>
            <a:noFill/>
          </a:ln>
        </p:spPr>
      </p:pic>
      <p:pic>
        <p:nvPicPr>
          <p:cNvPr id="6" name="Picture 5"/>
          <p:cNvPicPr/>
          <p:nvPr/>
        </p:nvPicPr>
        <p:blipFill>
          <a:blip r:embed="rId3">
            <a:extLst>
              <a:ext uri="{28A0092B-C50C-407E-A947-70E740481C1C}">
                <a14:useLocalDpi xmlns:a14="http://schemas.microsoft.com/office/drawing/2010/main" val="0"/>
              </a:ext>
            </a:extLst>
          </a:blip>
          <a:stretch>
            <a:fillRect/>
          </a:stretch>
        </p:blipFill>
        <p:spPr>
          <a:xfrm>
            <a:off x="4267200" y="4724400"/>
            <a:ext cx="4438650" cy="922020"/>
          </a:xfrm>
          <a:prstGeom prst="rect">
            <a:avLst/>
          </a:prstGeom>
        </p:spPr>
      </p:pic>
      <p:sp>
        <p:nvSpPr>
          <p:cNvPr id="7" name="Rectangle 6"/>
          <p:cNvSpPr/>
          <p:nvPr/>
        </p:nvSpPr>
        <p:spPr>
          <a:xfrm>
            <a:off x="3276600" y="6324600"/>
            <a:ext cx="1340432" cy="246221"/>
          </a:xfrm>
          <a:prstGeom prst="rect">
            <a:avLst/>
          </a:prstGeom>
        </p:spPr>
        <p:txBody>
          <a:bodyPr wrap="none">
            <a:spAutoFit/>
          </a:bodyPr>
          <a:lstStyle/>
          <a:p>
            <a:r>
              <a:rPr lang="sr-Latn-RS" sz="1000" dirty="0" smtClean="0"/>
              <a:t>Slika 10 </a:t>
            </a:r>
            <a:r>
              <a:rPr lang="sr-Latn-RS" sz="1000" dirty="0"/>
              <a:t>– </a:t>
            </a:r>
            <a:r>
              <a:rPr lang="sr-Latn-RS" sz="1000" dirty="0" smtClean="0"/>
              <a:t>Two Eyes</a:t>
            </a:r>
            <a:endParaRPr lang="en-US" sz="1000" dirty="0"/>
          </a:p>
        </p:txBody>
      </p:sp>
      <p:sp>
        <p:nvSpPr>
          <p:cNvPr id="8" name="Rectangle 7"/>
          <p:cNvSpPr/>
          <p:nvPr/>
        </p:nvSpPr>
        <p:spPr>
          <a:xfrm>
            <a:off x="5257800" y="5646513"/>
            <a:ext cx="1261884" cy="246221"/>
          </a:xfrm>
          <a:prstGeom prst="rect">
            <a:avLst/>
          </a:prstGeom>
        </p:spPr>
        <p:txBody>
          <a:bodyPr wrap="none">
            <a:spAutoFit/>
          </a:bodyPr>
          <a:lstStyle/>
          <a:p>
            <a:r>
              <a:rPr lang="sr-Latn-RS" sz="1000" dirty="0" smtClean="0"/>
              <a:t>Slika 11– Logic Pic</a:t>
            </a:r>
            <a:endParaRPr lang="en-US" sz="1000" dirty="0"/>
          </a:p>
        </p:txBody>
      </p:sp>
    </p:spTree>
    <p:extLst>
      <p:ext uri="{BB962C8B-B14F-4D97-AF65-F5344CB8AC3E}">
        <p14:creationId xmlns:p14="http://schemas.microsoft.com/office/powerpoint/2010/main" val="29596319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sz="3600" dirty="0"/>
              <a:t>U kojoj meri igra oduzima osećaj za vreme?</a:t>
            </a:r>
            <a:endParaRPr lang="en-US" sz="3600" dirty="0"/>
          </a:p>
        </p:txBody>
      </p:sp>
      <p:sp>
        <p:nvSpPr>
          <p:cNvPr id="3" name="Content Placeholder 2"/>
          <p:cNvSpPr>
            <a:spLocks noGrp="1"/>
          </p:cNvSpPr>
          <p:nvPr>
            <p:ph idx="1"/>
          </p:nvPr>
        </p:nvSpPr>
        <p:spPr/>
        <p:txBody>
          <a:bodyPr/>
          <a:lstStyle/>
          <a:p>
            <a:r>
              <a:rPr lang="sr-Latn-RS" sz="1800" dirty="0"/>
              <a:t>Aplikacije „Two Eyes Nonogram“, „Nonograms“ i „LogicPic“ dobile su istu visoku ocenu, a ono što im je zajedničko jeste brza tranzicija između nivoa. Nema vraćanja na ekran za izbor nivoa, već odmah na ekranu gde vam čestitaju pređen nivo imate veliko dugme za prelazak na sledeći. Ovime se korisniku ne daje vreme da razmisli, već je odmah ubačen u igru, i pažnja mu se fokusira na nju. Takođe kada se uključi aplikacija ona pokriva ceo ekran pri čemu korisnik gubi mogućnost gledanja na sat, što mu dodatno oduzima osećaj za utrošeno vreme.</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16</a:t>
            </a:fld>
            <a:endParaRPr lang="en-US"/>
          </a:p>
        </p:txBody>
      </p:sp>
    </p:spTree>
    <p:extLst>
      <p:ext uri="{BB962C8B-B14F-4D97-AF65-F5344CB8AC3E}">
        <p14:creationId xmlns:p14="http://schemas.microsoft.com/office/powerpoint/2010/main" val="9306585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sr-Latn-RS" sz="1800" dirty="0"/>
              <a:t>Kod aplikacije „Nonogram Katan“ koja ima najmanju ocenu na ovom pitanju pored toga što korisnik sam bira prelazak na sledeći nivo, kada se uključi igra u gornjem desnom uglu se nalazi sat, pa korisnik može da prati koliko je </a:t>
            </a:r>
            <a:r>
              <a:rPr lang="sr-Latn-RS" sz="1800" dirty="0" smtClean="0"/>
              <a:t>vremenski </a:t>
            </a:r>
            <a:r>
              <a:rPr lang="sr-Latn-RS" sz="1800" dirty="0"/>
              <a:t>u igri. </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17</a:t>
            </a:fld>
            <a:endParaRPr lang="en-US"/>
          </a:p>
        </p:txBody>
      </p:sp>
      <p:pic>
        <p:nvPicPr>
          <p:cNvPr id="6146" name="Picture 2" descr="86185367_190016795406567_3332667452285779968_n"/>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14600" y="3200400"/>
            <a:ext cx="1808373" cy="3344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p:cNvSpPr/>
          <p:nvPr/>
        </p:nvSpPr>
        <p:spPr>
          <a:xfrm>
            <a:off x="2286000" y="6599346"/>
            <a:ext cx="2387192" cy="246221"/>
          </a:xfrm>
          <a:prstGeom prst="rect">
            <a:avLst/>
          </a:prstGeom>
        </p:spPr>
        <p:txBody>
          <a:bodyPr wrap="none">
            <a:spAutoFit/>
          </a:bodyPr>
          <a:lstStyle/>
          <a:p>
            <a:r>
              <a:rPr lang="sr-Latn-RS" sz="1000" dirty="0"/>
              <a:t>Slika </a:t>
            </a:r>
            <a:r>
              <a:rPr lang="sr-Latn-RS" sz="1000" dirty="0" smtClean="0"/>
              <a:t>12  </a:t>
            </a:r>
            <a:r>
              <a:rPr lang="sr-Latn-RS" sz="1000" dirty="0"/>
              <a:t>– Sat u igri </a:t>
            </a:r>
            <a:r>
              <a:rPr lang="sr-Latn-RS" sz="1000" dirty="0" smtClean="0"/>
              <a:t>Nonogram Katana</a:t>
            </a:r>
            <a:endParaRPr lang="en-US" sz="1000" dirty="0"/>
          </a:p>
        </p:txBody>
      </p:sp>
    </p:spTree>
    <p:extLst>
      <p:ext uri="{BB962C8B-B14F-4D97-AF65-F5344CB8AC3E}">
        <p14:creationId xmlns:p14="http://schemas.microsoft.com/office/powerpoint/2010/main" val="26620625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sr-Latn-RS" sz="3600" dirty="0"/>
              <a:t>Da li vam se dopada igrica?</a:t>
            </a:r>
            <a:endParaRPr lang="en-US" sz="3600" dirty="0"/>
          </a:p>
        </p:txBody>
      </p:sp>
      <p:sp>
        <p:nvSpPr>
          <p:cNvPr id="3" name="Content Placeholder 2"/>
          <p:cNvSpPr>
            <a:spLocks noGrp="1"/>
          </p:cNvSpPr>
          <p:nvPr>
            <p:ph idx="1"/>
          </p:nvPr>
        </p:nvSpPr>
        <p:spPr/>
        <p:txBody>
          <a:bodyPr/>
          <a:lstStyle/>
          <a:p>
            <a:r>
              <a:rPr lang="sr-Latn-RS" sz="1800" dirty="0"/>
              <a:t>Kombinacija nedostatka zvučnih efekata, nedopadljivog i nepreglednog interfejsa, kao i nefluidnost same igre su dovele do toga da nam se “Nonagram Katana“ najmanje sviđala. Ono što je bilo pozitivno jeste mogućnost izbora nivoa po želji, međutim to takođe povlači da igra ne stvara osećaj progresije.</a:t>
            </a:r>
            <a:endParaRPr lang="en-US" sz="1800" dirty="0"/>
          </a:p>
          <a:p>
            <a:r>
              <a:rPr lang="sr-Latn-RS" sz="1800" dirty="0"/>
              <a:t>“Logic Pic“ ima većinu elemenata dobre igre ili barem one koju bi igrali neko vreme. Prijatna je za gledanje, nivoi su lepo osmišljeni, postojanje nagradi i nekakvog indikatora o pređenim </a:t>
            </a:r>
            <a:r>
              <a:rPr lang="sr-Latn-RS" sz="1800" dirty="0" smtClean="0"/>
              <a:t>nivoima, kao </a:t>
            </a:r>
            <a:r>
              <a:rPr lang="sr-Latn-RS" sz="1800" dirty="0"/>
              <a:t>i generalan stil.  Sve ovo je doprinelo da ona osvoji prvo mesto.</a:t>
            </a:r>
            <a:endParaRPr lang="en-US" sz="1800" dirty="0"/>
          </a:p>
          <a:p>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18</a:t>
            </a:fld>
            <a:endParaRPr lang="en-US"/>
          </a:p>
        </p:txBody>
      </p:sp>
    </p:spTree>
    <p:extLst>
      <p:ext uri="{BB962C8B-B14F-4D97-AF65-F5344CB8AC3E}">
        <p14:creationId xmlns:p14="http://schemas.microsoft.com/office/powerpoint/2010/main" val="56500507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sr-Latn-RS" sz="3600" dirty="0" smtClean="0"/>
              <a:t>Zaključak</a:t>
            </a:r>
            <a:endParaRPr lang="en-US" sz="3600" dirty="0"/>
          </a:p>
        </p:txBody>
      </p:sp>
      <p:sp>
        <p:nvSpPr>
          <p:cNvPr id="3" name="Content Placeholder 2"/>
          <p:cNvSpPr>
            <a:spLocks noGrp="1"/>
          </p:cNvSpPr>
          <p:nvPr>
            <p:ph idx="1"/>
          </p:nvPr>
        </p:nvSpPr>
        <p:spPr/>
        <p:txBody>
          <a:bodyPr/>
          <a:lstStyle/>
          <a:p>
            <a:r>
              <a:rPr lang="sr-Latn-RS" sz="1800" dirty="0"/>
              <a:t>Tokom analize aplikacija došli smo do zaključka da ni jedna od njih ne zadovoljava u potpunosti naše želje i očekivanja. Kada sagledamo sa teorijske strane možemo da uočimo moguće razloge za izostanak maksimalne </a:t>
            </a:r>
            <a:r>
              <a:rPr lang="sr-Latn-RS" sz="1800" dirty="0" smtClean="0"/>
              <a:t>ocene. </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19</a:t>
            </a:fld>
            <a:endParaRPr lang="en-US"/>
          </a:p>
        </p:txBody>
      </p:sp>
    </p:spTree>
    <p:extLst>
      <p:ext uri="{BB962C8B-B14F-4D97-AF65-F5344CB8AC3E}">
        <p14:creationId xmlns:p14="http://schemas.microsoft.com/office/powerpoint/2010/main" val="326527879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7C95D29-2936-4417-9619-1F0BC29A567E}" type="slidenum">
              <a:rPr lang="en-US" smtClean="0"/>
              <a:pPr/>
              <a:t>2</a:t>
            </a:fld>
            <a:endParaRPr lang="en-US"/>
          </a:p>
        </p:txBody>
      </p:sp>
      <p:sp>
        <p:nvSpPr>
          <p:cNvPr id="3" name="TextBox 2"/>
          <p:cNvSpPr txBox="1"/>
          <p:nvPr/>
        </p:nvSpPr>
        <p:spPr>
          <a:xfrm>
            <a:off x="1981200" y="685800"/>
            <a:ext cx="5486400" cy="646331"/>
          </a:xfrm>
          <a:prstGeom prst="rect">
            <a:avLst/>
          </a:prstGeom>
          <a:noFill/>
        </p:spPr>
        <p:txBody>
          <a:bodyPr wrap="square" rtlCol="0">
            <a:spAutoFit/>
          </a:bodyPr>
          <a:lstStyle/>
          <a:p>
            <a:r>
              <a:rPr lang="sr-Latn-RS" sz="3600" dirty="0" smtClean="0"/>
              <a:t>Praktična analiza igara </a:t>
            </a:r>
            <a:endParaRPr lang="en-US" sz="3600" dirty="0"/>
          </a:p>
        </p:txBody>
      </p:sp>
      <p:graphicFrame>
        <p:nvGraphicFramePr>
          <p:cNvPr id="4" name="Table 3"/>
          <p:cNvGraphicFramePr>
            <a:graphicFrameLocks noGrp="1"/>
          </p:cNvGraphicFramePr>
          <p:nvPr>
            <p:extLst>
              <p:ext uri="{D42A27DB-BD31-4B8C-83A1-F6EECF244321}">
                <p14:modId xmlns:p14="http://schemas.microsoft.com/office/powerpoint/2010/main" val="3064322156"/>
              </p:ext>
            </p:extLst>
          </p:nvPr>
        </p:nvGraphicFramePr>
        <p:xfrm>
          <a:off x="609600" y="2209800"/>
          <a:ext cx="8153399" cy="3962395"/>
        </p:xfrm>
        <a:graphic>
          <a:graphicData uri="http://schemas.openxmlformats.org/drawingml/2006/table">
            <a:tbl>
              <a:tblPr firstRow="1" firstCol="1" bandRow="1"/>
              <a:tblGrid>
                <a:gridCol w="3688468"/>
                <a:gridCol w="985443"/>
                <a:gridCol w="983809"/>
                <a:gridCol w="874315"/>
                <a:gridCol w="653693"/>
                <a:gridCol w="93356"/>
                <a:gridCol w="655329"/>
                <a:gridCol w="218986"/>
              </a:tblGrid>
              <a:tr h="440267">
                <a:tc>
                  <a:txBody>
                    <a:bodyPr/>
                    <a:lstStyle/>
                    <a:p>
                      <a:pPr marL="0" marR="0">
                        <a:lnSpc>
                          <a:spcPct val="115000"/>
                        </a:lnSpc>
                        <a:spcBef>
                          <a:spcPts val="0"/>
                        </a:spcBef>
                        <a:spcAft>
                          <a:spcPts val="0"/>
                        </a:spcAft>
                      </a:pPr>
                      <a:r>
                        <a:rPr lang="en-US" sz="1000">
                          <a:solidFill>
                            <a:srgbClr val="000000"/>
                          </a:solidFill>
                          <a:effectLst/>
                          <a:latin typeface="Calibri"/>
                          <a:ea typeface="Times New Roman"/>
                          <a:cs typeface="Times New Roman"/>
                        </a:rPr>
                        <a:t>Pitanje</a:t>
                      </a:r>
                      <a:endParaRPr lang="en-US" sz="1000">
                        <a:solidFill>
                          <a:srgbClr val="000000"/>
                        </a:solidFill>
                        <a:effectLst/>
                        <a:latin typeface="Calibri"/>
                        <a:ea typeface="Calibri"/>
                        <a:cs typeface="Times New Roman"/>
                      </a:endParaRPr>
                    </a:p>
                  </a:txBody>
                  <a:tcPr marL="62345" marR="62345" marT="0" marB="0">
                    <a:lnL>
                      <a:noFill/>
                    </a:lnL>
                    <a:lnR>
                      <a:noFill/>
                    </a:lnR>
                    <a:lnT>
                      <a:noFill/>
                    </a:lnT>
                    <a:lnB w="38100" cap="flat" cmpd="sng" algn="ctr">
                      <a:solidFill>
                        <a:srgbClr val="4F81BD"/>
                      </a:solidFill>
                      <a:prstDash val="solid"/>
                      <a:round/>
                      <a:headEnd type="none" w="med" len="med"/>
                      <a:tailEnd type="none" w="med" len="med"/>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Nonograms</a:t>
                      </a:r>
                      <a:endParaRPr lang="en-US" sz="1000">
                        <a:solidFill>
                          <a:srgbClr val="000000"/>
                        </a:solidFill>
                        <a:effectLst/>
                        <a:latin typeface="Calibri"/>
                        <a:ea typeface="Calibri"/>
                        <a:cs typeface="Times New Roman"/>
                      </a:endParaRPr>
                    </a:p>
                  </a:txBody>
                  <a:tcPr marL="62345" marR="62345" marT="0" marB="0">
                    <a:lnL>
                      <a:noFill/>
                    </a:lnL>
                    <a:lnR>
                      <a:noFill/>
                    </a:lnR>
                    <a:lnT>
                      <a:noFill/>
                    </a:lnT>
                    <a:lnB w="38100" cap="flat" cmpd="sng" algn="ctr">
                      <a:solidFill>
                        <a:srgbClr val="4F81BD"/>
                      </a:solidFill>
                      <a:prstDash val="solid"/>
                      <a:round/>
                      <a:headEnd type="none" w="med" len="med"/>
                      <a:tailEnd type="none" w="med" len="med"/>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Nonogram Katana</a:t>
                      </a:r>
                      <a:endParaRPr lang="en-US" sz="1000">
                        <a:solidFill>
                          <a:srgbClr val="000000"/>
                        </a:solidFill>
                        <a:effectLst/>
                        <a:latin typeface="Calibri"/>
                        <a:ea typeface="Calibri"/>
                        <a:cs typeface="Times New Roman"/>
                      </a:endParaRPr>
                    </a:p>
                  </a:txBody>
                  <a:tcPr marL="62345" marR="62345" marT="0" marB="0">
                    <a:lnL>
                      <a:noFill/>
                    </a:lnL>
                    <a:lnR>
                      <a:noFill/>
                    </a:lnR>
                    <a:lnT>
                      <a:noFill/>
                    </a:lnT>
                    <a:lnB w="38100" cap="flat" cmpd="sng" algn="ctr">
                      <a:solidFill>
                        <a:srgbClr val="4F81BD"/>
                      </a:solidFill>
                      <a:prstDash val="solid"/>
                      <a:round/>
                      <a:headEnd type="none" w="med" len="med"/>
                      <a:tailEnd type="none" w="med" len="med"/>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“Two Eyes”</a:t>
                      </a:r>
                      <a:endParaRPr lang="en-US" sz="1000">
                        <a:solidFill>
                          <a:srgbClr val="000000"/>
                        </a:solidFill>
                        <a:effectLst/>
                        <a:latin typeface="Calibri"/>
                        <a:ea typeface="Calibri"/>
                        <a:cs typeface="Times New Roman"/>
                      </a:endParaRPr>
                    </a:p>
                  </a:txBody>
                  <a:tcPr marL="62345" marR="62345" marT="0" marB="0">
                    <a:lnL>
                      <a:noFill/>
                    </a:lnL>
                    <a:lnR>
                      <a:noFill/>
                    </a:lnR>
                    <a:lnT>
                      <a:noFill/>
                    </a:lnT>
                    <a:lnB w="38100" cap="flat" cmpd="sng" algn="ctr">
                      <a:solidFill>
                        <a:srgbClr val="4F81BD"/>
                      </a:solidFill>
                      <a:prstDash val="solid"/>
                      <a:round/>
                      <a:headEnd type="none" w="med" len="med"/>
                      <a:tailEnd type="none" w="med" len="med"/>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“Logic Pic”</a:t>
                      </a:r>
                      <a:endParaRPr lang="en-US" sz="1000">
                        <a:solidFill>
                          <a:srgbClr val="000000"/>
                        </a:solidFill>
                        <a:effectLst/>
                        <a:latin typeface="Calibri"/>
                        <a:ea typeface="Calibri"/>
                        <a:cs typeface="Times New Roman"/>
                      </a:endParaRPr>
                    </a:p>
                  </a:txBody>
                  <a:tcPr marL="62345" marR="62345" marT="0" marB="0">
                    <a:lnL>
                      <a:noFill/>
                    </a:lnL>
                    <a:lnR>
                      <a:noFill/>
                    </a:lnR>
                    <a:lnT>
                      <a:noFill/>
                    </a:lnT>
                    <a:lnB w="38100" cap="flat" cmpd="sng" algn="ctr">
                      <a:solidFill>
                        <a:srgbClr val="4F81BD"/>
                      </a:solidFill>
                      <a:prstDash val="solid"/>
                      <a:round/>
                      <a:headEnd type="none" w="med" len="med"/>
                      <a:tailEnd type="none" w="med" len="med"/>
                    </a:lnB>
                    <a:solidFill>
                      <a:srgbClr val="FFFFFF"/>
                    </a:solidFill>
                  </a:tcPr>
                </a:tc>
                <a:tc gridSpan="2">
                  <a:txBody>
                    <a:bodyPr/>
                    <a:lstStyle/>
                    <a:p>
                      <a:pPr marL="0" marR="0" algn="just">
                        <a:lnSpc>
                          <a:spcPct val="115000"/>
                        </a:lnSpc>
                        <a:spcBef>
                          <a:spcPts val="0"/>
                        </a:spcBef>
                        <a:spcAft>
                          <a:spcPts val="0"/>
                        </a:spcAft>
                      </a:pPr>
                      <a:r>
                        <a:rPr lang="en-US" sz="700">
                          <a:solidFill>
                            <a:srgbClr val="000000"/>
                          </a:solidFill>
                          <a:effectLst/>
                          <a:latin typeface="Cambria"/>
                          <a:ea typeface="Times New Roman"/>
                          <a:cs typeface="Times New Roman"/>
                        </a:rPr>
                        <a:t>Nonogram</a:t>
                      </a:r>
                      <a:endParaRPr lang="en-US" sz="1000">
                        <a:solidFill>
                          <a:srgbClr val="000000"/>
                        </a:solidFill>
                        <a:effectLst/>
                        <a:latin typeface="Calibri"/>
                        <a:ea typeface="Calibri"/>
                        <a:cs typeface="Times New Roman"/>
                      </a:endParaRPr>
                    </a:p>
                  </a:txBody>
                  <a:tcPr marL="62345" marR="62345" marT="0" marB="0">
                    <a:lnL>
                      <a:noFill/>
                    </a:lnL>
                    <a:lnR>
                      <a:noFill/>
                    </a:lnR>
                    <a:lnT>
                      <a:noFill/>
                    </a:lnT>
                    <a:lnB w="38100" cap="flat" cmpd="sng" algn="ctr">
                      <a:solidFill>
                        <a:srgbClr val="4F81BD"/>
                      </a:solidFill>
                      <a:prstDash val="solid"/>
                      <a:round/>
                      <a:headEnd type="none" w="med" len="med"/>
                      <a:tailEnd type="none" w="med" len="med"/>
                    </a:lnB>
                    <a:solidFill>
                      <a:srgbClr val="FFFFFF"/>
                    </a:solidFill>
                  </a:tcPr>
                </a:tc>
                <a:tc hMerge="1">
                  <a:txBody>
                    <a:bodyPr/>
                    <a:lstStyle/>
                    <a:p>
                      <a:endParaRPr lang="en-US"/>
                    </a:p>
                  </a:txBody>
                  <a:tcPr/>
                </a:tc>
                <a:tc>
                  <a:txBody>
                    <a:bodyPr/>
                    <a:lstStyle/>
                    <a:p>
                      <a:pPr marL="0" marR="0" algn="ctr">
                        <a:lnSpc>
                          <a:spcPct val="115000"/>
                        </a:lnSpc>
                        <a:spcBef>
                          <a:spcPts val="0"/>
                        </a:spcBef>
                        <a:spcAft>
                          <a:spcPts val="0"/>
                        </a:spcAft>
                      </a:pPr>
                      <a:r>
                        <a:rPr lang="en-US" sz="11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a:noFill/>
                    </a:lnR>
                    <a:lnT>
                      <a:noFill/>
                    </a:lnT>
                    <a:lnB w="38100" cap="flat" cmpd="sng" algn="ctr">
                      <a:solidFill>
                        <a:srgbClr val="4F81BD"/>
                      </a:solidFill>
                      <a:prstDash val="solid"/>
                      <a:round/>
                      <a:headEnd type="none" w="med" len="med"/>
                      <a:tailEnd type="none" w="med" len="med"/>
                    </a:lnB>
                    <a:solidFill>
                      <a:srgbClr val="FFFFFF"/>
                    </a:solidFill>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je intuitivan interfejs?</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w="38100" cap="flat" cmpd="sng" algn="ctr">
                      <a:solidFill>
                        <a:srgbClr val="4F81BD"/>
                      </a:solidFill>
                      <a:prstDash val="solid"/>
                      <a:round/>
                      <a:headEnd type="none" w="med" len="med"/>
                      <a:tailEnd type="none" w="med" len="med"/>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4,3</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w="38100" cap="flat" cmpd="sng" algn="ctr">
                      <a:solidFill>
                        <a:srgbClr val="4F81BD"/>
                      </a:solidFill>
                      <a:prstDash val="solid"/>
                      <a:round/>
                      <a:headEnd type="none" w="med" len="med"/>
                      <a:tailEnd type="none" w="med" len="med"/>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a:noFill/>
                    </a:lnL>
                    <a:lnR>
                      <a:noFill/>
                    </a:lnR>
                    <a:lnT w="38100" cap="flat" cmpd="sng" algn="ctr">
                      <a:solidFill>
                        <a:srgbClr val="4F81BD"/>
                      </a:solidFill>
                      <a:prstDash val="solid"/>
                      <a:round/>
                      <a:headEnd type="none" w="med" len="med"/>
                      <a:tailEnd type="none" w="med" len="med"/>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5</a:t>
                      </a:r>
                      <a:endParaRPr lang="en-US" sz="1000">
                        <a:solidFill>
                          <a:srgbClr val="000000"/>
                        </a:solidFill>
                        <a:effectLst/>
                        <a:latin typeface="Calibri"/>
                        <a:ea typeface="Calibri"/>
                        <a:cs typeface="Times New Roman"/>
                      </a:endParaRPr>
                    </a:p>
                  </a:txBody>
                  <a:tcPr marL="62345" marR="62345" marT="0" marB="0">
                    <a:lnL>
                      <a:noFill/>
                    </a:lnL>
                    <a:lnR>
                      <a:noFill/>
                    </a:lnR>
                    <a:lnT w="38100" cap="flat" cmpd="sng" algn="ctr">
                      <a:solidFill>
                        <a:srgbClr val="4F81BD"/>
                      </a:solidFill>
                      <a:prstDash val="solid"/>
                      <a:round/>
                      <a:headEnd type="none" w="med" len="med"/>
                      <a:tailEnd type="none" w="med" len="med"/>
                    </a:lnT>
                    <a:lnB>
                      <a:noFill/>
                    </a:lnB>
                    <a:solidFill>
                      <a:srgbClr val="D3DFEE"/>
                    </a:solidFill>
                  </a:tcPr>
                </a:tc>
                <a:tc gridSpan="2">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5</a:t>
                      </a:r>
                      <a:endParaRPr lang="en-US" sz="1000">
                        <a:solidFill>
                          <a:srgbClr val="000000"/>
                        </a:solidFill>
                        <a:effectLst/>
                        <a:latin typeface="Calibri"/>
                        <a:ea typeface="Calibri"/>
                        <a:cs typeface="Times New Roman"/>
                      </a:endParaRPr>
                    </a:p>
                  </a:txBody>
                  <a:tcPr marL="62345" marR="62345" marT="0" marB="0">
                    <a:lnL>
                      <a:noFill/>
                    </a:lnL>
                    <a:lnR>
                      <a:noFill/>
                    </a:lnR>
                    <a:lnT w="38100" cap="flat" cmpd="sng" algn="ctr">
                      <a:solidFill>
                        <a:srgbClr val="4F81BD"/>
                      </a:solidFill>
                      <a:prstDash val="solid"/>
                      <a:round/>
                      <a:headEnd type="none" w="med" len="med"/>
                      <a:tailEnd type="none" w="med" len="med"/>
                    </a:lnT>
                    <a:lnB>
                      <a:noFill/>
                    </a:lnB>
                    <a:solidFill>
                      <a:srgbClr val="D3DFEE"/>
                    </a:solidFill>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5</a:t>
                      </a:r>
                      <a:endParaRPr lang="en-US" sz="1000">
                        <a:solidFill>
                          <a:srgbClr val="000000"/>
                        </a:solidFill>
                        <a:effectLst/>
                        <a:latin typeface="Calibri"/>
                        <a:ea typeface="Calibri"/>
                        <a:cs typeface="Times New Roman"/>
                      </a:endParaRPr>
                    </a:p>
                  </a:txBody>
                  <a:tcPr marL="62345" marR="62345" marT="0" marB="0">
                    <a:lnL>
                      <a:noFill/>
                    </a:lnL>
                    <a:lnR>
                      <a:noFill/>
                    </a:lnR>
                    <a:lnT w="38100" cap="flat" cmpd="sng" algn="ctr">
                      <a:solidFill>
                        <a:srgbClr val="4F81BD"/>
                      </a:solidFill>
                      <a:prstDash val="solid"/>
                      <a:round/>
                      <a:headEnd type="none" w="med" len="med"/>
                      <a:tailEnd type="none" w="med" len="med"/>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w="38100" cap="flat" cmpd="sng" algn="ctr">
                      <a:solidFill>
                        <a:srgbClr val="4F81BD"/>
                      </a:solidFill>
                      <a:prstDash val="solid"/>
                      <a:round/>
                      <a:headEnd type="none" w="med" len="med"/>
                      <a:tailEnd type="none" w="med" len="med"/>
                    </a:lnT>
                    <a:lnB>
                      <a:noFill/>
                    </a:lnB>
                    <a:solidFill>
                      <a:srgbClr val="D3DFEE"/>
                    </a:solidFill>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postoji tutorijal?</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0,3</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5</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5</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gridSpan="2">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5</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5</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je koristan tutorijal?</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0</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4,6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gridSpan="2">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4,6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D3DFEE"/>
                    </a:solidFill>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tutorijal optimalno traje?</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0</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4,3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gridSpan="2">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4,3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je izgled aplikacije dopadljiv?</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2</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4,3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gridSpan="2">
                  <a:txBody>
                    <a:bodyPr/>
                    <a:lstStyle/>
                    <a:p>
                      <a:pPr marL="0" marR="0" algn="ctr">
                        <a:lnSpc>
                          <a:spcPct val="115000"/>
                        </a:lnSpc>
                        <a:spcBef>
                          <a:spcPts val="0"/>
                        </a:spcBef>
                        <a:spcAft>
                          <a:spcPts val="0"/>
                        </a:spcAft>
                      </a:pPr>
                      <a:r>
                        <a:rPr lang="en-US" sz="1000">
                          <a:solidFill>
                            <a:srgbClr val="000000"/>
                          </a:solidFill>
                          <a:effectLst/>
                          <a:latin typeface="Calibri"/>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D3DFEE"/>
                    </a:solidFill>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su dopadljivi zvučni efekti?</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je dopadljiva pozadinska muzika?</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2,6</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0</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D3DFEE"/>
                    </a:solidFill>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su privlačne animacije?</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0,3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postoji osecaj zadovoljstva tokom igranja igre?</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2,6</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D3DFEE"/>
                    </a:solidFill>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je igra optimalno teška?</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su nivoi postepeno postaju teži?</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4,6</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D3DFEE"/>
                    </a:solidFill>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U kojoj meri je prisutan osećaj napretka tokom igranja?</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1,6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U kojoj meri igra daje inicijativu da se nastavi sa igranjem?</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D3DFEE"/>
                    </a:solidFill>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U kojoj meri igra oduzima osećaj za vreme?</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3,3</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Times New Roman"/>
                        </a:rPr>
                        <a:t>Da li vam se dopada igrica?</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1,6</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4,3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3,3</a:t>
                      </a:r>
                      <a:endParaRPr lang="en-US" sz="1000">
                        <a:solidFill>
                          <a:srgbClr val="000000"/>
                        </a:solidFill>
                        <a:effectLst/>
                        <a:latin typeface="Calibri"/>
                        <a:ea typeface="Calibri"/>
                        <a:cs typeface="Times New Roman"/>
                      </a:endParaRPr>
                    </a:p>
                  </a:txBody>
                  <a:tcPr marL="62345" marR="62345" marT="0" marB="0">
                    <a:lnL>
                      <a:noFill/>
                    </a:lnL>
                    <a:lnR>
                      <a:noFill/>
                    </a:lnR>
                    <a:lnT>
                      <a:noFill/>
                    </a:lnT>
                    <a:lnB>
                      <a:noFill/>
                    </a:lnB>
                    <a:solidFill>
                      <a:srgbClr val="D3DFEE"/>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 </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D3DFEE"/>
                    </a:solidFill>
                  </a:tcPr>
                </a:tc>
              </a:tr>
              <a:tr h="220133">
                <a:tc>
                  <a:txBody>
                    <a:bodyPr/>
                    <a:lstStyle/>
                    <a:p>
                      <a:pPr marL="0" marR="0">
                        <a:lnSpc>
                          <a:spcPct val="115000"/>
                        </a:lnSpc>
                        <a:spcBef>
                          <a:spcPts val="0"/>
                        </a:spcBef>
                        <a:spcAft>
                          <a:spcPts val="0"/>
                        </a:spcAft>
                      </a:pPr>
                      <a:r>
                        <a:rPr lang="sr-Latn-RS" sz="1000">
                          <a:solidFill>
                            <a:srgbClr val="000000"/>
                          </a:solidFill>
                          <a:effectLst/>
                          <a:latin typeface="Cambria"/>
                          <a:ea typeface="Times New Roman"/>
                          <a:cs typeface="Calibri"/>
                        </a:rPr>
                        <a:t>Ukupna ocena</a:t>
                      </a:r>
                      <a:endParaRPr lang="en-US" sz="100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a:noFill/>
                    </a:lnB>
                    <a:solidFill>
                      <a:srgbClr val="FFFFFF"/>
                    </a:solidFill>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2,56</a:t>
                      </a:r>
                      <a:endParaRPr lang="en-US" sz="1000">
                        <a:solidFill>
                          <a:srgbClr val="000000"/>
                        </a:solidFill>
                        <a:effectLst/>
                        <a:latin typeface="Calibri"/>
                        <a:ea typeface="Calibri"/>
                        <a:cs typeface="Times New Roman"/>
                      </a:endParaRPr>
                    </a:p>
                  </a:txBody>
                  <a:tcPr marL="62345" marR="62345" marT="0" marB="0">
                    <a:lnL w="12700" cap="flat" cmpd="sng" algn="ctr">
                      <a:solidFill>
                        <a:srgbClr val="4F81BD"/>
                      </a:solidFill>
                      <a:prstDash val="solid"/>
                      <a:round/>
                      <a:headEnd type="none" w="med" len="med"/>
                      <a:tailEnd type="none" w="med" len="med"/>
                    </a:lnL>
                    <a:lnR>
                      <a:noFill/>
                    </a:lnR>
                    <a:lnT>
                      <a:noFill/>
                    </a:lnT>
                    <a:lnB w="12700" cap="flat" cmpd="sng" algn="ctr">
                      <a:solidFill>
                        <a:srgbClr val="4F81BD"/>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2,3</a:t>
                      </a:r>
                      <a:endParaRPr lang="en-US" sz="1000">
                        <a:solidFill>
                          <a:srgbClr val="000000"/>
                        </a:solidFill>
                        <a:effectLst/>
                        <a:latin typeface="Calibri"/>
                        <a:ea typeface="Calibri"/>
                        <a:cs typeface="Times New Roman"/>
                      </a:endParaRPr>
                    </a:p>
                  </a:txBody>
                  <a:tcPr marL="62345" marR="62345" marT="0" marB="0">
                    <a:lnL>
                      <a:noFill/>
                    </a:lnL>
                    <a:lnR>
                      <a:noFill/>
                    </a:lnR>
                    <a:lnT>
                      <a:noFill/>
                    </a:lnT>
                    <a:lnB w="12700" cap="flat" cmpd="sng" algn="ctr">
                      <a:solidFill>
                        <a:srgbClr val="4F81BD"/>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3,52</a:t>
                      </a:r>
                      <a:endParaRPr lang="en-US" sz="1000">
                        <a:solidFill>
                          <a:srgbClr val="000000"/>
                        </a:solidFill>
                        <a:effectLst/>
                        <a:latin typeface="Calibri"/>
                        <a:ea typeface="Calibri"/>
                        <a:cs typeface="Times New Roman"/>
                      </a:endParaRPr>
                    </a:p>
                  </a:txBody>
                  <a:tcPr marL="62345" marR="62345" marT="0" marB="0">
                    <a:lnL>
                      <a:noFill/>
                    </a:lnL>
                    <a:lnR>
                      <a:noFill/>
                    </a:lnR>
                    <a:lnT>
                      <a:noFill/>
                    </a:lnT>
                    <a:lnB w="12700" cap="flat" cmpd="sng" algn="ctr">
                      <a:solidFill>
                        <a:srgbClr val="4F81BD"/>
                      </a:solidFill>
                      <a:prstDash val="solid"/>
                      <a:round/>
                      <a:headEnd type="none" w="med" len="med"/>
                      <a:tailEnd type="none" w="med" len="med"/>
                    </a:lnB>
                  </a:tcPr>
                </a:tc>
                <a:tc gridSpan="2">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3,9</a:t>
                      </a:r>
                      <a:endParaRPr lang="en-US" sz="1000">
                        <a:solidFill>
                          <a:srgbClr val="000000"/>
                        </a:solidFill>
                        <a:effectLst/>
                        <a:latin typeface="Calibri"/>
                        <a:ea typeface="Calibri"/>
                        <a:cs typeface="Times New Roman"/>
                      </a:endParaRPr>
                    </a:p>
                  </a:txBody>
                  <a:tcPr marL="62345" marR="62345" marT="0" marB="0">
                    <a:lnL>
                      <a:noFill/>
                    </a:lnL>
                    <a:lnR>
                      <a:noFill/>
                    </a:lnR>
                    <a:lnT>
                      <a:noFill/>
                    </a:lnT>
                    <a:lnB w="12700" cap="flat" cmpd="sng" algn="ctr">
                      <a:solidFill>
                        <a:srgbClr val="4F81BD"/>
                      </a:solidFill>
                      <a:prstDash val="solid"/>
                      <a:round/>
                      <a:headEnd type="none" w="med" len="med"/>
                      <a:tailEnd type="none" w="med" len="med"/>
                    </a:lnB>
                  </a:tcPr>
                </a:tc>
                <a:tc hMerge="1">
                  <a:txBody>
                    <a:bodyPr/>
                    <a:lstStyle/>
                    <a:p>
                      <a:endParaRPr lang="en-US"/>
                    </a:p>
                  </a:txBody>
                  <a:tcPr/>
                </a:tc>
                <a:tc>
                  <a:txBody>
                    <a:bodyPr/>
                    <a:lstStyle/>
                    <a:p>
                      <a:pPr marL="0" marR="0" algn="ctr">
                        <a:lnSpc>
                          <a:spcPct val="115000"/>
                        </a:lnSpc>
                        <a:spcBef>
                          <a:spcPts val="0"/>
                        </a:spcBef>
                        <a:spcAft>
                          <a:spcPts val="0"/>
                        </a:spcAft>
                      </a:pPr>
                      <a:r>
                        <a:rPr lang="en-US" sz="1000">
                          <a:solidFill>
                            <a:srgbClr val="000000"/>
                          </a:solidFill>
                          <a:effectLst/>
                          <a:latin typeface="Cambria"/>
                          <a:ea typeface="Times New Roman"/>
                          <a:cs typeface="Times New Roman"/>
                        </a:rPr>
                        <a:t>3,48</a:t>
                      </a:r>
                      <a:endParaRPr lang="en-US" sz="1000">
                        <a:solidFill>
                          <a:srgbClr val="000000"/>
                        </a:solidFill>
                        <a:effectLst/>
                        <a:latin typeface="Calibri"/>
                        <a:ea typeface="Calibri"/>
                        <a:cs typeface="Times New Roman"/>
                      </a:endParaRPr>
                    </a:p>
                  </a:txBody>
                  <a:tcPr marL="62345" marR="62345" marT="0" marB="0">
                    <a:lnL>
                      <a:noFill/>
                    </a:lnL>
                    <a:lnR>
                      <a:noFill/>
                    </a:lnR>
                    <a:lnT>
                      <a:noFill/>
                    </a:lnT>
                    <a:lnB w="12700" cap="flat" cmpd="sng" algn="ctr">
                      <a:solidFill>
                        <a:srgbClr val="4F81BD"/>
                      </a:solidFill>
                      <a:prstDash val="solid"/>
                      <a:round/>
                      <a:headEnd type="none" w="med" len="med"/>
                      <a:tailEnd type="none" w="med" len="med"/>
                    </a:lnB>
                  </a:tcPr>
                </a:tc>
                <a:tc>
                  <a:txBody>
                    <a:bodyPr/>
                    <a:lstStyle/>
                    <a:p>
                      <a:pPr marL="0" marR="0" algn="ctr">
                        <a:lnSpc>
                          <a:spcPct val="115000"/>
                        </a:lnSpc>
                        <a:spcBef>
                          <a:spcPts val="0"/>
                        </a:spcBef>
                        <a:spcAft>
                          <a:spcPts val="0"/>
                        </a:spcAft>
                      </a:pPr>
                      <a:r>
                        <a:rPr lang="en-US" sz="1000" dirty="0">
                          <a:solidFill>
                            <a:srgbClr val="000000"/>
                          </a:solidFill>
                          <a:effectLst/>
                          <a:latin typeface="Cambria"/>
                          <a:ea typeface="Times New Roman"/>
                          <a:cs typeface="Times New Roman"/>
                        </a:rPr>
                        <a:t> </a:t>
                      </a:r>
                      <a:endParaRPr lang="en-US" sz="1000" dirty="0">
                        <a:solidFill>
                          <a:srgbClr val="000000"/>
                        </a:solidFill>
                        <a:effectLst/>
                        <a:latin typeface="Calibri"/>
                        <a:ea typeface="Calibri"/>
                        <a:cs typeface="Times New Roman"/>
                      </a:endParaRPr>
                    </a:p>
                  </a:txBody>
                  <a:tcPr marL="62345" marR="62345" marT="0" marB="0">
                    <a:lnL>
                      <a:noFill/>
                    </a:lnL>
                    <a:lnR w="12700" cap="flat" cmpd="sng" algn="ctr">
                      <a:solidFill>
                        <a:srgbClr val="4F81BD"/>
                      </a:solidFill>
                      <a:prstDash val="solid"/>
                      <a:round/>
                      <a:headEnd type="none" w="med" len="med"/>
                      <a:tailEnd type="none" w="med" len="med"/>
                    </a:lnR>
                    <a:lnT>
                      <a:noFill/>
                    </a:lnT>
                    <a:lnB w="12700" cap="flat" cmpd="sng" algn="ctr">
                      <a:solidFill>
                        <a:srgbClr val="4F81BD"/>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08739288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sr-Latn-RS" sz="3600" dirty="0"/>
              <a:t>Tipovi igrača</a:t>
            </a:r>
            <a:r>
              <a:rPr lang="en-US" sz="3600" dirty="0"/>
              <a:t/>
            </a:r>
            <a:br>
              <a:rPr lang="en-US" sz="3600" dirty="0"/>
            </a:br>
            <a:endParaRPr lang="en-US" sz="3600" dirty="0"/>
          </a:p>
        </p:txBody>
      </p:sp>
      <p:sp>
        <p:nvSpPr>
          <p:cNvPr id="3" name="Content Placeholder 2"/>
          <p:cNvSpPr>
            <a:spLocks noGrp="1"/>
          </p:cNvSpPr>
          <p:nvPr>
            <p:ph idx="1"/>
          </p:nvPr>
        </p:nvSpPr>
        <p:spPr/>
        <p:txBody>
          <a:bodyPr/>
          <a:lstStyle/>
          <a:p>
            <a:r>
              <a:rPr lang="sr-Latn-RS" sz="1800" dirty="0"/>
              <a:t>U obrađenim aplikacijama nisu zadovoljene želje i potrebe za tip igrača „ubica“, kao ni za tip „društvenjak“. Ono osnovno što nedostaje u svim ovim aplikacijama kako bi „ubice“ bile srećne jesu rang liste</a:t>
            </a:r>
            <a:r>
              <a:rPr lang="sr-Latn-RS" sz="1800" dirty="0" smtClean="0"/>
              <a:t>.</a:t>
            </a:r>
          </a:p>
          <a:p>
            <a:r>
              <a:rPr lang="sr-Latn-RS" sz="1800" dirty="0"/>
              <a:t>„Društvenjacima“ nedostaje interakcija sa drugim ljudima koja </a:t>
            </a:r>
            <a:r>
              <a:rPr lang="sr-Latn-RS" sz="1800" dirty="0" smtClean="0"/>
              <a:t>ne postoji ni u </a:t>
            </a:r>
            <a:r>
              <a:rPr lang="sr-Latn-RS" sz="1800" dirty="0"/>
              <a:t>jednoj od ovih aplikacija. Za njih bi bilo savršeno kada bi igru mogli da igraju sa drugim ljudima ili makar da imaju informaciju o tome da i drugi </a:t>
            </a:r>
            <a:r>
              <a:rPr lang="sr-Latn-RS" sz="1800" dirty="0" smtClean="0"/>
              <a:t>igrači </a:t>
            </a:r>
            <a:r>
              <a:rPr lang="sr-Latn-RS" sz="1800" dirty="0"/>
              <a:t>postoje.</a:t>
            </a:r>
            <a:endParaRPr lang="en-US" sz="1800" dirty="0"/>
          </a:p>
          <a:p>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20</a:t>
            </a:fld>
            <a:endParaRPr lang="en-US"/>
          </a:p>
        </p:txBody>
      </p:sp>
    </p:spTree>
    <p:extLst>
      <p:ext uri="{BB962C8B-B14F-4D97-AF65-F5344CB8AC3E}">
        <p14:creationId xmlns:p14="http://schemas.microsoft.com/office/powerpoint/2010/main" val="300413752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sr-Latn-RS" sz="3600" dirty="0" smtClean="0"/>
              <a:t>Profili</a:t>
            </a:r>
            <a:endParaRPr lang="en-US" sz="3600" dirty="0"/>
          </a:p>
        </p:txBody>
      </p:sp>
      <p:sp>
        <p:nvSpPr>
          <p:cNvPr id="3" name="Content Placeholder 2"/>
          <p:cNvSpPr>
            <a:spLocks noGrp="1"/>
          </p:cNvSpPr>
          <p:nvPr>
            <p:ph idx="1"/>
          </p:nvPr>
        </p:nvSpPr>
        <p:spPr>
          <a:xfrm>
            <a:off x="914400" y="1828800"/>
            <a:ext cx="7661275" cy="4114800"/>
          </a:xfrm>
        </p:spPr>
        <p:txBody>
          <a:bodyPr/>
          <a:lstStyle/>
          <a:p>
            <a:r>
              <a:rPr lang="sr-Latn-RS" sz="1800" dirty="0"/>
              <a:t>Već smo pominjali kako igrači vole da organizuju svoj profil u skladu sa sobom i svojim </a:t>
            </a:r>
            <a:r>
              <a:rPr lang="sr-Latn-RS" sz="1800" dirty="0" smtClean="0"/>
              <a:t>afinitetima. </a:t>
            </a:r>
            <a:r>
              <a:rPr lang="sr-Latn-RS" sz="1800" dirty="0"/>
              <a:t>Ova mogućnost ne postoji ni u jednoj od obrađenih aplikacija. Kako ne postoji nikakva potreba za profilima sem zbog zadovoljenja teorije gejmifikacije ti profili bi mogli da budi sa minimalno podataka. Primer dobre prakse koja je mogla da bude i ovde upotrebljena jeste aplikacija „Candy Crash Soda Saga</a:t>
            </a:r>
            <a:r>
              <a:rPr lang="sr-Latn-RS" sz="1800" dirty="0" smtClean="0"/>
              <a:t>“. </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21</a:t>
            </a:fld>
            <a:endParaRPr lang="en-US"/>
          </a:p>
        </p:txBody>
      </p:sp>
      <p:pic>
        <p:nvPicPr>
          <p:cNvPr id="7170" name="Picture 2" descr="C:\Users\Milos\Desktop\Untitled.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24200" y="3603321"/>
            <a:ext cx="2457450" cy="31400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5599395" y="6497175"/>
            <a:ext cx="2188420" cy="246221"/>
          </a:xfrm>
          <a:prstGeom prst="rect">
            <a:avLst/>
          </a:prstGeom>
        </p:spPr>
        <p:txBody>
          <a:bodyPr wrap="none">
            <a:spAutoFit/>
          </a:bodyPr>
          <a:lstStyle/>
          <a:p>
            <a:r>
              <a:rPr lang="sr-Latn-RS" sz="1000" dirty="0"/>
              <a:t>Slika </a:t>
            </a:r>
            <a:r>
              <a:rPr lang="sr-Latn-RS" sz="1000" dirty="0" smtClean="0"/>
              <a:t>13 </a:t>
            </a:r>
            <a:r>
              <a:rPr lang="sr-Latn-RS" sz="1000" dirty="0"/>
              <a:t>– </a:t>
            </a:r>
            <a:r>
              <a:rPr lang="sr-Latn-RS" sz="1000" dirty="0" smtClean="0"/>
              <a:t>Candy Crash Soda Saga</a:t>
            </a:r>
            <a:endParaRPr lang="en-US" sz="1000" dirty="0"/>
          </a:p>
        </p:txBody>
      </p:sp>
    </p:spTree>
    <p:extLst>
      <p:ext uri="{BB962C8B-B14F-4D97-AF65-F5344CB8AC3E}">
        <p14:creationId xmlns:p14="http://schemas.microsoft.com/office/powerpoint/2010/main" val="22581179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sr-Latn-RS" sz="3600" dirty="0" smtClean="0"/>
              <a:t>Propagiranje dobrog ponašanja</a:t>
            </a:r>
            <a:endParaRPr lang="en-US" sz="3600" dirty="0"/>
          </a:p>
        </p:txBody>
      </p:sp>
      <p:sp>
        <p:nvSpPr>
          <p:cNvPr id="3" name="Content Placeholder 2"/>
          <p:cNvSpPr>
            <a:spLocks noGrp="1"/>
          </p:cNvSpPr>
          <p:nvPr>
            <p:ph idx="1"/>
          </p:nvPr>
        </p:nvSpPr>
        <p:spPr/>
        <p:txBody>
          <a:bodyPr/>
          <a:lstStyle/>
          <a:p>
            <a:r>
              <a:rPr lang="sr-Latn-RS" sz="1800" dirty="0"/>
              <a:t>Ova teorija delimično je upotrebljena samo u igri „Logic Pic“ , dok je u ostalim skoro potpuno izostavljena. Svakako sve bi mogle da budu poboljšane </a:t>
            </a:r>
            <a:r>
              <a:rPr lang="sr-Latn-RS" sz="1800" dirty="0" smtClean="0"/>
              <a:t>nagradama </a:t>
            </a:r>
            <a:r>
              <a:rPr lang="sr-Latn-RS" sz="1800" dirty="0"/>
              <a:t>koje imaju značenje i donose </a:t>
            </a:r>
            <a:r>
              <a:rPr lang="sr-Latn-RS" sz="1800" dirty="0" smtClean="0"/>
              <a:t>beneficije </a:t>
            </a:r>
            <a:r>
              <a:rPr lang="sr-Latn-RS" sz="1800" dirty="0"/>
              <a:t>igračima, kao i porukama podrške od same aplikacije, pošto ne postoje drugi igrači koji bi mogli da potvrde uspehe igrača</a:t>
            </a:r>
            <a:r>
              <a:rPr lang="sr-Latn-RS" sz="1800" dirty="0" smtClean="0"/>
              <a:t>.</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22</a:t>
            </a:fld>
            <a:endParaRPr lang="en-US"/>
          </a:p>
        </p:txBody>
      </p:sp>
      <p:pic>
        <p:nvPicPr>
          <p:cNvPr id="5" name="Picture 4"/>
          <p:cNvPicPr/>
          <p:nvPr/>
        </p:nvPicPr>
        <p:blipFill>
          <a:blip r:embed="rId2" cstate="print">
            <a:extLst>
              <a:ext uri="{28A0092B-C50C-407E-A947-70E740481C1C}">
                <a14:useLocalDpi xmlns:a14="http://schemas.microsoft.com/office/drawing/2010/main" val="0"/>
              </a:ext>
            </a:extLst>
          </a:blip>
          <a:stretch>
            <a:fillRect/>
          </a:stretch>
        </p:blipFill>
        <p:spPr>
          <a:xfrm>
            <a:off x="1600200" y="3428999"/>
            <a:ext cx="1860550" cy="3307715"/>
          </a:xfrm>
          <a:prstGeom prst="rect">
            <a:avLst/>
          </a:prstGeom>
        </p:spPr>
      </p:pic>
      <p:pic>
        <p:nvPicPr>
          <p:cNvPr id="6" name="Picture 5"/>
          <p:cNvPicPr/>
          <p:nvPr/>
        </p:nvPicPr>
        <p:blipFill>
          <a:blip r:embed="rId3" cstate="print">
            <a:extLst>
              <a:ext uri="{28A0092B-C50C-407E-A947-70E740481C1C}">
                <a14:useLocalDpi xmlns:a14="http://schemas.microsoft.com/office/drawing/2010/main" val="0"/>
              </a:ext>
            </a:extLst>
          </a:blip>
          <a:stretch>
            <a:fillRect/>
          </a:stretch>
        </p:blipFill>
        <p:spPr>
          <a:xfrm>
            <a:off x="6248400" y="3399772"/>
            <a:ext cx="1884045" cy="3349625"/>
          </a:xfrm>
          <a:prstGeom prst="rect">
            <a:avLst/>
          </a:prstGeom>
        </p:spPr>
      </p:pic>
      <p:sp>
        <p:nvSpPr>
          <p:cNvPr id="7" name="Rectangle 6"/>
          <p:cNvSpPr/>
          <p:nvPr/>
        </p:nvSpPr>
        <p:spPr>
          <a:xfrm>
            <a:off x="3657600" y="6315267"/>
            <a:ext cx="2464136" cy="246221"/>
          </a:xfrm>
          <a:prstGeom prst="rect">
            <a:avLst/>
          </a:prstGeom>
        </p:spPr>
        <p:txBody>
          <a:bodyPr wrap="none">
            <a:spAutoFit/>
          </a:bodyPr>
          <a:lstStyle/>
          <a:p>
            <a:r>
              <a:rPr lang="sr-Latn-RS" sz="1000" dirty="0" smtClean="0"/>
              <a:t>Slike 14. i 15 </a:t>
            </a:r>
            <a:r>
              <a:rPr lang="sr-Latn-RS" sz="1000" dirty="0"/>
              <a:t>– Candy Crash Soda Saga</a:t>
            </a:r>
            <a:endParaRPr lang="en-US" sz="1000" dirty="0"/>
          </a:p>
        </p:txBody>
      </p:sp>
    </p:spTree>
    <p:extLst>
      <p:ext uri="{BB962C8B-B14F-4D97-AF65-F5344CB8AC3E}">
        <p14:creationId xmlns:p14="http://schemas.microsoft.com/office/powerpoint/2010/main" val="131495655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57C95D29-2936-4417-9619-1F0BC29A567E}" type="slidenum">
              <a:rPr lang="en-US" smtClean="0"/>
              <a:pPr/>
              <a:t>23</a:t>
            </a:fld>
            <a:endParaRPr lang="en-US"/>
          </a:p>
        </p:txBody>
      </p:sp>
      <p:sp>
        <p:nvSpPr>
          <p:cNvPr id="3" name="TextBox 2"/>
          <p:cNvSpPr txBox="1"/>
          <p:nvPr/>
        </p:nvSpPr>
        <p:spPr>
          <a:xfrm>
            <a:off x="1219200" y="3276600"/>
            <a:ext cx="7239000" cy="707886"/>
          </a:xfrm>
          <a:prstGeom prst="rect">
            <a:avLst/>
          </a:prstGeom>
          <a:noFill/>
        </p:spPr>
        <p:txBody>
          <a:bodyPr wrap="square" rtlCol="0">
            <a:spAutoFit/>
          </a:bodyPr>
          <a:lstStyle/>
          <a:p>
            <a:pPr algn="ctr"/>
            <a:r>
              <a:rPr lang="sr-Latn-RS" sz="4000" dirty="0" smtClean="0"/>
              <a:t>Hvala na pažnji</a:t>
            </a:r>
            <a:r>
              <a:rPr lang="en-US" sz="4000" smtClean="0"/>
              <a:t>!</a:t>
            </a:r>
            <a:r>
              <a:rPr lang="sr-Latn-RS" sz="4000" smtClean="0"/>
              <a:t> </a:t>
            </a:r>
            <a:r>
              <a:rPr lang="en-US" sz="4000" dirty="0" smtClean="0"/>
              <a:t>:)</a:t>
            </a:r>
            <a:endParaRPr lang="en-US" sz="4000" dirty="0"/>
          </a:p>
        </p:txBody>
      </p:sp>
    </p:spTree>
    <p:extLst>
      <p:ext uri="{BB962C8B-B14F-4D97-AF65-F5344CB8AC3E}">
        <p14:creationId xmlns:p14="http://schemas.microsoft.com/office/powerpoint/2010/main" val="1462338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2" algn="ctr"/>
            <a:r>
              <a:rPr lang="sr-Latn-RS" sz="3600" dirty="0"/>
              <a:t>Da li je intuitivan interfejs</a:t>
            </a:r>
            <a:r>
              <a:rPr lang="sr-Latn-RS" sz="3600" dirty="0" smtClean="0"/>
              <a:t>?</a:t>
            </a:r>
            <a:endParaRPr lang="en-US" dirty="0"/>
          </a:p>
        </p:txBody>
      </p:sp>
      <p:sp>
        <p:nvSpPr>
          <p:cNvPr id="3" name="Content Placeholder 2"/>
          <p:cNvSpPr>
            <a:spLocks noGrp="1"/>
          </p:cNvSpPr>
          <p:nvPr>
            <p:ph idx="1"/>
          </p:nvPr>
        </p:nvSpPr>
        <p:spPr/>
        <p:txBody>
          <a:bodyPr/>
          <a:lstStyle/>
          <a:p>
            <a:r>
              <a:rPr lang="sr-Latn-RS" sz="1800" dirty="0"/>
              <a:t>Najmanju ocenu ima aplikacija „</a:t>
            </a:r>
            <a:r>
              <a:rPr lang="en-US" sz="1800" dirty="0" err="1"/>
              <a:t>Nonograms</a:t>
            </a:r>
            <a:r>
              <a:rPr lang="en-US" sz="1800" dirty="0"/>
              <a:t> Katana”, </a:t>
            </a:r>
            <a:r>
              <a:rPr lang="en-US" sz="1800" dirty="0" err="1"/>
              <a:t>dok</a:t>
            </a:r>
            <a:r>
              <a:rPr lang="en-US" sz="1800" dirty="0"/>
              <a:t>  </a:t>
            </a:r>
            <a:r>
              <a:rPr lang="en-US" sz="1800" dirty="0" err="1"/>
              <a:t>aplikacije</a:t>
            </a:r>
            <a:r>
              <a:rPr lang="en-US" sz="1800" dirty="0"/>
              <a:t> “Logic Pic Puzzle”, “</a:t>
            </a:r>
            <a:r>
              <a:rPr lang="en-US" sz="1800" dirty="0" err="1"/>
              <a:t>Nonogram</a:t>
            </a:r>
            <a:r>
              <a:rPr lang="en-US" sz="1800" dirty="0"/>
              <a:t>” </a:t>
            </a:r>
            <a:r>
              <a:rPr lang="sr-Latn-RS" sz="1800" dirty="0"/>
              <a:t>i „Two Eyes – Nonogram“ maksimalnu ocenu.</a:t>
            </a:r>
            <a:endParaRPr lang="en-US" sz="1800" dirty="0"/>
          </a:p>
          <a:p>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3</a:t>
            </a:fld>
            <a:endParaRPr lang="en-US"/>
          </a:p>
        </p:txBody>
      </p:sp>
      <p:pic>
        <p:nvPicPr>
          <p:cNvPr id="5" name="Picture 4" descr="https://puu.sh/F8vQP/dfd7883405.jpg"/>
          <p:cNvPicPr/>
          <p:nvPr/>
        </p:nvPicPr>
        <p:blipFill>
          <a:blip r:embed="rId2">
            <a:extLst>
              <a:ext uri="{28A0092B-C50C-407E-A947-70E740481C1C}">
                <a14:useLocalDpi xmlns:a14="http://schemas.microsoft.com/office/drawing/2010/main" val="0"/>
              </a:ext>
            </a:extLst>
          </a:blip>
          <a:srcRect/>
          <a:stretch>
            <a:fillRect/>
          </a:stretch>
        </p:blipFill>
        <p:spPr bwMode="auto">
          <a:xfrm>
            <a:off x="1295400" y="2971800"/>
            <a:ext cx="1966595" cy="3390265"/>
          </a:xfrm>
          <a:prstGeom prst="rect">
            <a:avLst/>
          </a:prstGeom>
          <a:noFill/>
          <a:ln>
            <a:noFill/>
          </a:ln>
        </p:spPr>
      </p:pic>
      <p:pic>
        <p:nvPicPr>
          <p:cNvPr id="6" name="Picture 5"/>
          <p:cNvPicPr/>
          <p:nvPr/>
        </p:nvPicPr>
        <p:blipFill>
          <a:blip r:embed="rId3" cstate="print">
            <a:extLst>
              <a:ext uri="{28A0092B-C50C-407E-A947-70E740481C1C}">
                <a14:useLocalDpi xmlns:a14="http://schemas.microsoft.com/office/drawing/2010/main" val="0"/>
              </a:ext>
            </a:extLst>
          </a:blip>
          <a:stretch>
            <a:fillRect/>
          </a:stretch>
        </p:blipFill>
        <p:spPr>
          <a:xfrm>
            <a:off x="5867400" y="2889885"/>
            <a:ext cx="1828800" cy="3472180"/>
          </a:xfrm>
          <a:prstGeom prst="rect">
            <a:avLst/>
          </a:prstGeom>
        </p:spPr>
      </p:pic>
      <p:sp>
        <p:nvSpPr>
          <p:cNvPr id="7" name="Rectangle 6"/>
          <p:cNvSpPr/>
          <p:nvPr/>
        </p:nvSpPr>
        <p:spPr>
          <a:xfrm>
            <a:off x="1137198" y="6362065"/>
            <a:ext cx="2282997" cy="246221"/>
          </a:xfrm>
          <a:prstGeom prst="rect">
            <a:avLst/>
          </a:prstGeom>
        </p:spPr>
        <p:txBody>
          <a:bodyPr wrap="none">
            <a:spAutoFit/>
          </a:bodyPr>
          <a:lstStyle/>
          <a:p>
            <a:r>
              <a:rPr lang="sr-Latn-RS" sz="1000" dirty="0" smtClean="0"/>
              <a:t>Slika1 – Interfejs „Nonogram Katana“</a:t>
            </a:r>
            <a:endParaRPr lang="en-US" sz="1000" dirty="0"/>
          </a:p>
        </p:txBody>
      </p:sp>
      <p:sp>
        <p:nvSpPr>
          <p:cNvPr id="8" name="Rectangle 7"/>
          <p:cNvSpPr/>
          <p:nvPr/>
        </p:nvSpPr>
        <p:spPr>
          <a:xfrm>
            <a:off x="5867400" y="6399736"/>
            <a:ext cx="1766830" cy="246221"/>
          </a:xfrm>
          <a:prstGeom prst="rect">
            <a:avLst/>
          </a:prstGeom>
        </p:spPr>
        <p:txBody>
          <a:bodyPr wrap="none">
            <a:spAutoFit/>
          </a:bodyPr>
          <a:lstStyle/>
          <a:p>
            <a:r>
              <a:rPr lang="sr-Latn-RS" sz="1000" dirty="0"/>
              <a:t>Slika2 – Interfejs „Logic Pic“</a:t>
            </a:r>
            <a:endParaRPr lang="en-US" sz="1000" dirty="0"/>
          </a:p>
        </p:txBody>
      </p:sp>
    </p:spTree>
    <p:extLst>
      <p:ext uri="{BB962C8B-B14F-4D97-AF65-F5344CB8AC3E}">
        <p14:creationId xmlns:p14="http://schemas.microsoft.com/office/powerpoint/2010/main" val="192390038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0"/>
            <a:ext cx="7158037" cy="1412875"/>
          </a:xfrm>
        </p:spPr>
        <p:txBody>
          <a:bodyPr/>
          <a:lstStyle/>
          <a:p>
            <a:pPr algn="ctr"/>
            <a:r>
              <a:rPr lang="en-US" sz="3600" dirty="0" err="1" smtClean="0"/>
              <a:t>Tutorijal</a:t>
            </a:r>
            <a:endParaRPr lang="en-US" sz="3600" dirty="0"/>
          </a:p>
        </p:txBody>
      </p:sp>
      <p:sp>
        <p:nvSpPr>
          <p:cNvPr id="3" name="Content Placeholder 2"/>
          <p:cNvSpPr>
            <a:spLocks noGrp="1"/>
          </p:cNvSpPr>
          <p:nvPr>
            <p:ph idx="1"/>
          </p:nvPr>
        </p:nvSpPr>
        <p:spPr/>
        <p:txBody>
          <a:bodyPr/>
          <a:lstStyle/>
          <a:p>
            <a:r>
              <a:rPr lang="en-US" sz="1800" dirty="0"/>
              <a:t>Ono </a:t>
            </a:r>
            <a:r>
              <a:rPr lang="en-US" sz="1800" dirty="0" err="1"/>
              <a:t>što</a:t>
            </a:r>
            <a:r>
              <a:rPr lang="en-US" sz="1800" dirty="0"/>
              <a:t> </a:t>
            </a:r>
            <a:r>
              <a:rPr lang="en-US" sz="1800" dirty="0" err="1"/>
              <a:t>treba</a:t>
            </a:r>
            <a:r>
              <a:rPr lang="en-US" sz="1800" dirty="0"/>
              <a:t> da </a:t>
            </a:r>
            <a:r>
              <a:rPr lang="en-US" sz="1800" dirty="0" err="1"/>
              <a:t>ispuni</a:t>
            </a:r>
            <a:r>
              <a:rPr lang="en-US" sz="1800" dirty="0"/>
              <a:t> </a:t>
            </a:r>
            <a:r>
              <a:rPr lang="en-US" sz="1800" dirty="0" err="1"/>
              <a:t>dobar</a:t>
            </a:r>
            <a:r>
              <a:rPr lang="en-US" sz="1800" dirty="0"/>
              <a:t> </a:t>
            </a:r>
            <a:r>
              <a:rPr lang="en-US" sz="1800" dirty="0" err="1"/>
              <a:t>tutorijal</a:t>
            </a:r>
            <a:r>
              <a:rPr lang="en-US" sz="1800" dirty="0"/>
              <a:t> </a:t>
            </a:r>
            <a:r>
              <a:rPr lang="en-US" sz="1800" dirty="0" err="1"/>
              <a:t>jeste</a:t>
            </a:r>
            <a:r>
              <a:rPr lang="en-US" sz="1800" dirty="0"/>
              <a:t> </a:t>
            </a:r>
            <a:r>
              <a:rPr lang="en-US" sz="1800" dirty="0" err="1"/>
              <a:t>opis</a:t>
            </a:r>
            <a:r>
              <a:rPr lang="en-US" sz="1800" dirty="0"/>
              <a:t> </a:t>
            </a:r>
            <a:r>
              <a:rPr lang="en-US" sz="1800" dirty="0" err="1"/>
              <a:t>osnovnih</a:t>
            </a:r>
            <a:r>
              <a:rPr lang="en-US" sz="1800" dirty="0"/>
              <a:t> </a:t>
            </a:r>
            <a:r>
              <a:rPr lang="en-US" sz="1800" dirty="0" err="1"/>
              <a:t>funkcija</a:t>
            </a:r>
            <a:r>
              <a:rPr lang="en-US" sz="1800" dirty="0"/>
              <a:t>, </a:t>
            </a:r>
            <a:r>
              <a:rPr lang="en-US" sz="1800" dirty="0" err="1"/>
              <a:t>razjašnjenje</a:t>
            </a:r>
            <a:r>
              <a:rPr lang="en-US" sz="1800" dirty="0"/>
              <a:t> </a:t>
            </a:r>
            <a:r>
              <a:rPr lang="en-US" sz="1800" dirty="0" err="1"/>
              <a:t>kako</a:t>
            </a:r>
            <a:r>
              <a:rPr lang="en-US" sz="1800" dirty="0"/>
              <a:t> se </a:t>
            </a:r>
            <a:r>
              <a:rPr lang="en-US" sz="1800" dirty="0" err="1"/>
              <a:t>pravilno</a:t>
            </a:r>
            <a:r>
              <a:rPr lang="en-US" sz="1800" dirty="0"/>
              <a:t> </a:t>
            </a:r>
            <a:r>
              <a:rPr lang="en-US" sz="1800" dirty="0" err="1"/>
              <a:t>rukuje</a:t>
            </a:r>
            <a:r>
              <a:rPr lang="en-US" sz="1800" dirty="0"/>
              <a:t> </a:t>
            </a:r>
            <a:r>
              <a:rPr lang="en-US" sz="1800" dirty="0" err="1"/>
              <a:t>aplikacijom</a:t>
            </a:r>
            <a:r>
              <a:rPr lang="en-US" sz="1800" dirty="0"/>
              <a:t>, a </a:t>
            </a:r>
            <a:r>
              <a:rPr lang="en-US" sz="1800" dirty="0" err="1"/>
              <a:t>sve</a:t>
            </a:r>
            <a:r>
              <a:rPr lang="en-US" sz="1800" dirty="0"/>
              <a:t> to ne </a:t>
            </a:r>
            <a:r>
              <a:rPr lang="en-US" sz="1800" dirty="0" err="1"/>
              <a:t>sme</a:t>
            </a:r>
            <a:r>
              <a:rPr lang="en-US" sz="1800" dirty="0"/>
              <a:t> da </a:t>
            </a:r>
            <a:r>
              <a:rPr lang="en-US" sz="1800" dirty="0" err="1"/>
              <a:t>traje</a:t>
            </a:r>
            <a:r>
              <a:rPr lang="en-US" sz="1800" dirty="0"/>
              <a:t> </a:t>
            </a:r>
            <a:r>
              <a:rPr lang="en-US" sz="1800" dirty="0" err="1"/>
              <a:t>suviše</a:t>
            </a:r>
            <a:r>
              <a:rPr lang="en-US" sz="1800" dirty="0"/>
              <a:t> </a:t>
            </a:r>
            <a:r>
              <a:rPr lang="en-US" sz="1800" dirty="0" err="1"/>
              <a:t>dugo</a:t>
            </a:r>
            <a:r>
              <a:rPr lang="en-US" sz="1800" dirty="0"/>
              <a:t>, </a:t>
            </a:r>
            <a:r>
              <a:rPr lang="en-US" sz="1800" dirty="0" err="1"/>
              <a:t>niti</a:t>
            </a:r>
            <a:r>
              <a:rPr lang="en-US" sz="1800" dirty="0"/>
              <a:t> </a:t>
            </a:r>
            <a:r>
              <a:rPr lang="en-US" sz="1800" dirty="0" err="1"/>
              <a:t>sme</a:t>
            </a:r>
            <a:r>
              <a:rPr lang="en-US" sz="1800" dirty="0"/>
              <a:t> da </a:t>
            </a:r>
            <a:r>
              <a:rPr lang="en-US" sz="1800" dirty="0" err="1"/>
              <a:t>bude</a:t>
            </a:r>
            <a:r>
              <a:rPr lang="en-US" sz="1800" dirty="0"/>
              <a:t> </a:t>
            </a:r>
            <a:r>
              <a:rPr lang="en-US" sz="1800" dirty="0" err="1"/>
              <a:t>nejasno</a:t>
            </a:r>
            <a:r>
              <a:rPr lang="sr-Latn-RS" sz="1800" dirty="0"/>
              <a:t>.</a:t>
            </a:r>
          </a:p>
          <a:p>
            <a:endParaRPr lang="sr-Latn-RS" sz="1800" dirty="0"/>
          </a:p>
          <a:p>
            <a:r>
              <a:rPr lang="sr-Latn-RS" sz="1800" dirty="0"/>
              <a:t>N</a:t>
            </a:r>
            <a:r>
              <a:rPr lang="en-US" sz="1800" dirty="0" err="1"/>
              <a:t>ajlošiji</a:t>
            </a:r>
            <a:r>
              <a:rPr lang="en-US" sz="1800" dirty="0"/>
              <a:t> </a:t>
            </a:r>
            <a:r>
              <a:rPr lang="en-US" sz="1800" dirty="0" err="1"/>
              <a:t>tutorijal</a:t>
            </a:r>
            <a:r>
              <a:rPr lang="en-US" sz="1800" dirty="0"/>
              <a:t> </a:t>
            </a:r>
            <a:r>
              <a:rPr lang="en-US" sz="1800" dirty="0" err="1"/>
              <a:t>ima</a:t>
            </a:r>
            <a:r>
              <a:rPr lang="en-US" sz="1800" dirty="0"/>
              <a:t> </a:t>
            </a:r>
            <a:r>
              <a:rPr lang="en-US" sz="1800" dirty="0" err="1"/>
              <a:t>aplikacija</a:t>
            </a:r>
            <a:r>
              <a:rPr lang="en-US" sz="1800" dirty="0"/>
              <a:t> “</a:t>
            </a:r>
            <a:r>
              <a:rPr lang="en-US" sz="1800" dirty="0" err="1"/>
              <a:t>Nonograms</a:t>
            </a:r>
            <a:r>
              <a:rPr lang="en-US" sz="1800" dirty="0"/>
              <a:t>”, </a:t>
            </a:r>
            <a:r>
              <a:rPr lang="en-US" sz="1800" dirty="0" err="1"/>
              <a:t>bez</a:t>
            </a:r>
            <a:r>
              <a:rPr lang="en-US" sz="1800" dirty="0"/>
              <a:t> </a:t>
            </a:r>
            <a:r>
              <a:rPr lang="en-US" sz="1800" dirty="0" err="1"/>
              <a:t>prethodnog</a:t>
            </a:r>
            <a:r>
              <a:rPr lang="en-US" sz="1800" dirty="0"/>
              <a:t> </a:t>
            </a:r>
            <a:r>
              <a:rPr lang="en-US" sz="1800" dirty="0" err="1"/>
              <a:t>poznavanja</a:t>
            </a:r>
            <a:r>
              <a:rPr lang="en-US" sz="1800" dirty="0"/>
              <a:t> </a:t>
            </a:r>
            <a:r>
              <a:rPr lang="en-US" sz="1800" dirty="0" err="1"/>
              <a:t>sličnih</a:t>
            </a:r>
            <a:r>
              <a:rPr lang="en-US" sz="1800" dirty="0"/>
              <a:t> </a:t>
            </a:r>
            <a:r>
              <a:rPr lang="en-US" sz="1800" dirty="0" err="1"/>
              <a:t>aplikacija</a:t>
            </a:r>
            <a:r>
              <a:rPr lang="en-US" sz="1800" dirty="0"/>
              <a:t> </a:t>
            </a:r>
            <a:r>
              <a:rPr lang="en-US" sz="1800" dirty="0" err="1"/>
              <a:t>veoma</a:t>
            </a:r>
            <a:r>
              <a:rPr lang="en-US" sz="1800" dirty="0"/>
              <a:t> je </a:t>
            </a:r>
            <a:r>
              <a:rPr lang="en-US" sz="1800" dirty="0" err="1"/>
              <a:t>teško</a:t>
            </a:r>
            <a:r>
              <a:rPr lang="en-US" sz="1800" dirty="0"/>
              <a:t> da se </a:t>
            </a:r>
            <a:r>
              <a:rPr lang="en-US" sz="1800" dirty="0" err="1"/>
              <a:t>razume</a:t>
            </a:r>
            <a:r>
              <a:rPr lang="en-US" sz="1800" dirty="0"/>
              <a:t> </a:t>
            </a:r>
            <a:r>
              <a:rPr lang="en-US" sz="1800" dirty="0" err="1"/>
              <a:t>način</a:t>
            </a:r>
            <a:r>
              <a:rPr lang="en-US" sz="1800" dirty="0"/>
              <a:t> </a:t>
            </a:r>
            <a:r>
              <a:rPr lang="en-US" sz="1800" dirty="0" err="1"/>
              <a:t>funkcionisanja</a:t>
            </a:r>
            <a:r>
              <a:rPr lang="en-US" sz="1800" dirty="0"/>
              <a:t> </a:t>
            </a:r>
            <a:r>
              <a:rPr lang="en-US" sz="1800" dirty="0" err="1"/>
              <a:t>aplikacije</a:t>
            </a:r>
            <a:r>
              <a:rPr lang="en-US" sz="1800" dirty="0"/>
              <a:t> </a:t>
            </a:r>
            <a:r>
              <a:rPr lang="sr-Latn-RS" sz="1800" dirty="0"/>
              <a:t>i</a:t>
            </a:r>
            <a:r>
              <a:rPr lang="en-US" sz="1800" dirty="0"/>
              <a:t> same </a:t>
            </a:r>
            <a:r>
              <a:rPr lang="en-US" sz="1800" dirty="0" err="1"/>
              <a:t>igre</a:t>
            </a:r>
            <a:r>
              <a:rPr lang="en-US" sz="1800" dirty="0"/>
              <a:t>. </a:t>
            </a:r>
            <a:r>
              <a:rPr lang="en-US" sz="1800" dirty="0" err="1"/>
              <a:t>Tutorijal</a:t>
            </a:r>
            <a:r>
              <a:rPr lang="en-US" sz="1800" dirty="0"/>
              <a:t> je </a:t>
            </a:r>
            <a:r>
              <a:rPr lang="en-US" sz="1800" dirty="0" err="1"/>
              <a:t>skriven</a:t>
            </a:r>
            <a:r>
              <a:rPr lang="en-US" sz="1800" dirty="0"/>
              <a:t>, a </a:t>
            </a:r>
            <a:r>
              <a:rPr lang="en-US" sz="1800" dirty="0" err="1"/>
              <a:t>zapravo</a:t>
            </a:r>
            <a:r>
              <a:rPr lang="en-US" sz="1800" dirty="0"/>
              <a:t> </a:t>
            </a:r>
            <a:r>
              <a:rPr lang="sr-Latn-RS" sz="1800" dirty="0"/>
              <a:t>i</a:t>
            </a:r>
            <a:r>
              <a:rPr lang="en-US" sz="1800" dirty="0"/>
              <a:t> </a:t>
            </a:r>
            <a:r>
              <a:rPr lang="en-US" sz="1800" dirty="0" err="1"/>
              <a:t>nije</a:t>
            </a:r>
            <a:r>
              <a:rPr lang="en-US" sz="1800" dirty="0"/>
              <a:t> </a:t>
            </a:r>
            <a:r>
              <a:rPr lang="en-US" sz="1800" dirty="0" err="1"/>
              <a:t>pravi</a:t>
            </a:r>
            <a:r>
              <a:rPr lang="en-US" sz="1800" dirty="0"/>
              <a:t> </a:t>
            </a:r>
            <a:r>
              <a:rPr lang="en-US" sz="1800" dirty="0" err="1"/>
              <a:t>tutorijal</a:t>
            </a:r>
            <a:r>
              <a:rPr lang="en-US" sz="1800" dirty="0"/>
              <a:t> </a:t>
            </a:r>
            <a:r>
              <a:rPr lang="en-US" sz="1800" dirty="0" err="1"/>
              <a:t>već</a:t>
            </a:r>
            <a:r>
              <a:rPr lang="en-US" sz="1800" dirty="0"/>
              <a:t> link </a:t>
            </a:r>
            <a:r>
              <a:rPr lang="en-US" sz="1800" dirty="0" err="1"/>
              <a:t>ka</a:t>
            </a:r>
            <a:r>
              <a:rPr lang="en-US" sz="1800" dirty="0"/>
              <a:t> </a:t>
            </a:r>
            <a:r>
              <a:rPr lang="en-US" sz="1800" dirty="0" err="1"/>
              <a:t>opisu</a:t>
            </a:r>
            <a:r>
              <a:rPr lang="en-US" sz="1800" dirty="0"/>
              <a:t> </a:t>
            </a:r>
            <a:r>
              <a:rPr lang="en-US" sz="1800" dirty="0" err="1"/>
              <a:t>igre</a:t>
            </a:r>
            <a:r>
              <a:rPr lang="en-US" sz="1800" dirty="0"/>
              <a:t> </a:t>
            </a:r>
            <a:r>
              <a:rPr lang="en-US" sz="1800" dirty="0" err="1"/>
              <a:t>na</a:t>
            </a:r>
            <a:r>
              <a:rPr lang="en-US" sz="1800" dirty="0"/>
              <a:t> </a:t>
            </a:r>
            <a:r>
              <a:rPr lang="en-US" sz="1800" dirty="0" err="1"/>
              <a:t>sajtu</a:t>
            </a:r>
            <a:r>
              <a:rPr lang="en-US" sz="1800" dirty="0"/>
              <a:t>  </a:t>
            </a:r>
            <a:r>
              <a:rPr lang="en-US" sz="1800" i="1" dirty="0" err="1"/>
              <a:t>Wikipedi</a:t>
            </a:r>
            <a:r>
              <a:rPr lang="sr-Latn-RS" sz="1800" i="1" dirty="0"/>
              <a:t>a.</a:t>
            </a:r>
          </a:p>
          <a:p>
            <a:endParaRPr lang="sr-Latn-RS" sz="1800" i="1" dirty="0"/>
          </a:p>
          <a:p>
            <a:r>
              <a:rPr lang="en-US" sz="1800" dirty="0"/>
              <a:t>N</a:t>
            </a:r>
            <a:r>
              <a:rPr lang="sr-Latn-RS" sz="1800" dirty="0"/>
              <a:t>ajkorisniji </a:t>
            </a:r>
            <a:r>
              <a:rPr lang="en-US" sz="1800" dirty="0" err="1"/>
              <a:t>tutorijal</a:t>
            </a:r>
            <a:r>
              <a:rPr lang="sr-Latn-RS" sz="1800" dirty="0"/>
              <a:t>i su bili u</a:t>
            </a:r>
            <a:r>
              <a:rPr lang="en-US" sz="1800" dirty="0"/>
              <a:t> </a:t>
            </a:r>
            <a:r>
              <a:rPr lang="en-US" sz="1800" dirty="0" err="1"/>
              <a:t>aplikacija</a:t>
            </a:r>
            <a:r>
              <a:rPr lang="sr-Latn-RS" sz="1800" dirty="0"/>
              <a:t>ma</a:t>
            </a:r>
            <a:r>
              <a:rPr lang="en-US" sz="1800" dirty="0"/>
              <a:t> “Logic Pic” </a:t>
            </a:r>
            <a:r>
              <a:rPr lang="sr-Latn-RS" sz="1800" dirty="0"/>
              <a:t>i</a:t>
            </a:r>
            <a:r>
              <a:rPr lang="en-US" sz="1800" dirty="0"/>
              <a:t> “Two Eyes </a:t>
            </a:r>
            <a:r>
              <a:rPr lang="en-US" sz="1800" dirty="0" err="1"/>
              <a:t>Nonogram</a:t>
            </a:r>
            <a:r>
              <a:rPr lang="en-US" sz="1800" dirty="0"/>
              <a:t>”. </a:t>
            </a:r>
          </a:p>
          <a:p>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4</a:t>
            </a:fld>
            <a:endParaRPr lang="en-US"/>
          </a:p>
        </p:txBody>
      </p:sp>
    </p:spTree>
    <p:extLst>
      <p:ext uri="{BB962C8B-B14F-4D97-AF65-F5344CB8AC3E}">
        <p14:creationId xmlns:p14="http://schemas.microsoft.com/office/powerpoint/2010/main" val="282911393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0600" y="0"/>
            <a:ext cx="7158037" cy="1412875"/>
          </a:xfrm>
        </p:spPr>
        <p:txBody>
          <a:bodyPr/>
          <a:lstStyle/>
          <a:p>
            <a:r>
              <a:rPr lang="en-US" sz="3600" dirty="0" smtClean="0"/>
              <a:t>Logic Pic - </a:t>
            </a:r>
            <a:r>
              <a:rPr lang="en-US" sz="3600" dirty="0" err="1" smtClean="0"/>
              <a:t>Tutorijal</a:t>
            </a:r>
            <a:endParaRPr lang="en-US" sz="3600" dirty="0"/>
          </a:p>
        </p:txBody>
      </p:sp>
      <p:pic>
        <p:nvPicPr>
          <p:cNvPr id="5" name="video3.avi">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613150" y="1981200"/>
            <a:ext cx="2332038" cy="4114800"/>
          </a:xfrm>
        </p:spPr>
      </p:pic>
      <p:sp>
        <p:nvSpPr>
          <p:cNvPr id="4" name="Slide Number Placeholder 3"/>
          <p:cNvSpPr>
            <a:spLocks noGrp="1"/>
          </p:cNvSpPr>
          <p:nvPr>
            <p:ph type="sldNum" sz="quarter" idx="12"/>
          </p:nvPr>
        </p:nvSpPr>
        <p:spPr/>
        <p:txBody>
          <a:bodyPr/>
          <a:lstStyle/>
          <a:p>
            <a:fld id="{63F3402D-8B79-4CDD-81D9-A755D490A4CE}" type="slidenum">
              <a:rPr lang="en-US" smtClean="0"/>
              <a:pPr/>
              <a:t>5</a:t>
            </a:fld>
            <a:endParaRPr lang="en-US"/>
          </a:p>
        </p:txBody>
      </p:sp>
    </p:spTree>
    <p:extLst>
      <p:ext uri="{BB962C8B-B14F-4D97-AF65-F5344CB8AC3E}">
        <p14:creationId xmlns:p14="http://schemas.microsoft.com/office/powerpoint/2010/main" val="14409317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0"/>
            <a:ext cx="7158037" cy="1412875"/>
          </a:xfrm>
        </p:spPr>
        <p:txBody>
          <a:bodyPr/>
          <a:lstStyle/>
          <a:p>
            <a:r>
              <a:rPr lang="en-US" sz="3600" dirty="0"/>
              <a:t>Da li je </a:t>
            </a:r>
            <a:r>
              <a:rPr lang="sr-Latn-RS" sz="3600" dirty="0"/>
              <a:t>izgled aplikacije dopadljiv?</a:t>
            </a:r>
            <a:endParaRPr lang="en-US" sz="3600" dirty="0"/>
          </a:p>
        </p:txBody>
      </p:sp>
      <p:sp>
        <p:nvSpPr>
          <p:cNvPr id="3" name="Content Placeholder 2"/>
          <p:cNvSpPr>
            <a:spLocks noGrp="1"/>
          </p:cNvSpPr>
          <p:nvPr>
            <p:ph idx="1"/>
          </p:nvPr>
        </p:nvSpPr>
        <p:spPr>
          <a:xfrm>
            <a:off x="914400" y="1752600"/>
            <a:ext cx="7661275" cy="1981200"/>
          </a:xfrm>
        </p:spPr>
        <p:txBody>
          <a:bodyPr/>
          <a:lstStyle/>
          <a:p>
            <a:r>
              <a:rPr lang="en-US" sz="1800" dirty="0"/>
              <a:t>“</a:t>
            </a:r>
            <a:r>
              <a:rPr lang="en-US" sz="1800" dirty="0" err="1"/>
              <a:t>Nonograms</a:t>
            </a:r>
            <a:r>
              <a:rPr lang="en-US" sz="1800" dirty="0"/>
              <a:t> Katana” je </a:t>
            </a:r>
            <a:r>
              <a:rPr lang="en-US" sz="1800" dirty="0" err="1"/>
              <a:t>dobila</a:t>
            </a:r>
            <a:r>
              <a:rPr lang="en-US" sz="1800" dirty="0"/>
              <a:t> </a:t>
            </a:r>
            <a:r>
              <a:rPr lang="en-US" sz="1800" dirty="0" err="1"/>
              <a:t>vrlo</a:t>
            </a:r>
            <a:r>
              <a:rPr lang="en-US" sz="1800" dirty="0"/>
              <a:t> </a:t>
            </a:r>
            <a:r>
              <a:rPr lang="en-US" sz="1800" dirty="0" err="1"/>
              <a:t>nisku</a:t>
            </a:r>
            <a:r>
              <a:rPr lang="en-US" sz="1800" dirty="0"/>
              <a:t> </a:t>
            </a:r>
            <a:r>
              <a:rPr lang="en-US" sz="1800" dirty="0" err="1"/>
              <a:t>ocenu</a:t>
            </a:r>
            <a:r>
              <a:rPr lang="en-US" sz="1800" dirty="0"/>
              <a:t> </a:t>
            </a:r>
            <a:r>
              <a:rPr lang="en-US" sz="1800" dirty="0" err="1"/>
              <a:t>zbog</a:t>
            </a:r>
            <a:r>
              <a:rPr lang="en-US" sz="1800" dirty="0"/>
              <a:t> </a:t>
            </a:r>
            <a:r>
              <a:rPr lang="en-US" sz="1800" dirty="0" err="1" smtClean="0"/>
              <a:t>suvo</a:t>
            </a:r>
            <a:r>
              <a:rPr lang="sr-Latn-RS" sz="1800" dirty="0" smtClean="0"/>
              <a:t>parnog</a:t>
            </a:r>
            <a:r>
              <a:rPr lang="en-US" sz="1800" dirty="0" smtClean="0"/>
              <a:t> </a:t>
            </a:r>
            <a:r>
              <a:rPr lang="en-US" sz="1800" dirty="0"/>
              <a:t>i </a:t>
            </a:r>
            <a:r>
              <a:rPr lang="en-US" sz="1800" dirty="0" err="1"/>
              <a:t>zbijenog</a:t>
            </a:r>
            <a:r>
              <a:rPr lang="en-US" sz="1800" dirty="0"/>
              <a:t> </a:t>
            </a:r>
            <a:r>
              <a:rPr lang="en-US" sz="1800" dirty="0" err="1"/>
              <a:t>korisničkog</a:t>
            </a:r>
            <a:r>
              <a:rPr lang="en-US" sz="1800" dirty="0"/>
              <a:t> </a:t>
            </a:r>
            <a:r>
              <a:rPr lang="en-US" sz="1800" dirty="0" err="1"/>
              <a:t>interfejsa</a:t>
            </a:r>
            <a:r>
              <a:rPr lang="en-US" sz="1800" dirty="0"/>
              <a:t>. </a:t>
            </a:r>
            <a:r>
              <a:rPr lang="en-US" sz="1800" dirty="0" err="1"/>
              <a:t>Svi</a:t>
            </a:r>
            <a:r>
              <a:rPr lang="en-US" sz="1800" dirty="0"/>
              <a:t> </a:t>
            </a:r>
            <a:r>
              <a:rPr lang="en-US" sz="1800" dirty="0" err="1"/>
              <a:t>meniji</a:t>
            </a:r>
            <a:r>
              <a:rPr lang="en-US" sz="1800" dirty="0"/>
              <a:t> </a:t>
            </a:r>
            <a:r>
              <a:rPr lang="en-US" sz="1800" dirty="0" err="1"/>
              <a:t>su</a:t>
            </a:r>
            <a:r>
              <a:rPr lang="en-US" sz="1800" dirty="0"/>
              <a:t> </a:t>
            </a:r>
            <a:r>
              <a:rPr lang="sr-Latn-RS" sz="1800" dirty="0" smtClean="0"/>
              <a:t>jednostavni </a:t>
            </a:r>
            <a:r>
              <a:rPr lang="en-US" sz="1800" dirty="0" smtClean="0"/>
              <a:t>i </a:t>
            </a:r>
            <a:r>
              <a:rPr lang="en-US" sz="1800" dirty="0" err="1"/>
              <a:t>nestilizovani</a:t>
            </a:r>
            <a:r>
              <a:rPr lang="en-US" sz="1800" dirty="0"/>
              <a:t>, </a:t>
            </a:r>
            <a:r>
              <a:rPr lang="en-US" sz="1800" dirty="0" err="1"/>
              <a:t>potreba</a:t>
            </a:r>
            <a:r>
              <a:rPr lang="en-US" sz="1800" dirty="0"/>
              <a:t> </a:t>
            </a:r>
            <a:r>
              <a:rPr lang="en-US" sz="1800" dirty="0" err="1"/>
              <a:t>za</a:t>
            </a:r>
            <a:r>
              <a:rPr lang="en-US" sz="1800" dirty="0"/>
              <a:t> </a:t>
            </a:r>
            <a:r>
              <a:rPr lang="en-US" sz="1800" dirty="0" err="1"/>
              <a:t>prelaženjem</a:t>
            </a:r>
            <a:r>
              <a:rPr lang="en-US" sz="1800" dirty="0"/>
              <a:t> </a:t>
            </a:r>
            <a:r>
              <a:rPr lang="en-US" sz="1800" dirty="0" err="1"/>
              <a:t>više</a:t>
            </a:r>
            <a:r>
              <a:rPr lang="en-US" sz="1800" dirty="0"/>
              <a:t> </a:t>
            </a:r>
            <a:r>
              <a:rPr lang="en-US" sz="1800" dirty="0" err="1"/>
              <a:t>ekrana</a:t>
            </a:r>
            <a:r>
              <a:rPr lang="en-US" sz="1800" dirty="0"/>
              <a:t> </a:t>
            </a:r>
            <a:r>
              <a:rPr lang="en-US" sz="1800" dirty="0" err="1"/>
              <a:t>pri</a:t>
            </a:r>
            <a:r>
              <a:rPr lang="en-US" sz="1800" dirty="0"/>
              <a:t> </a:t>
            </a:r>
            <a:r>
              <a:rPr lang="en-US" sz="1800" dirty="0" err="1"/>
              <a:t>izboru</a:t>
            </a:r>
            <a:r>
              <a:rPr lang="en-US" sz="1800" dirty="0"/>
              <a:t> </a:t>
            </a:r>
            <a:r>
              <a:rPr lang="en-US" sz="1800" dirty="0" err="1"/>
              <a:t>nivoa</a:t>
            </a:r>
            <a:r>
              <a:rPr lang="en-US" sz="1800" dirty="0"/>
              <a:t> je </a:t>
            </a:r>
            <a:r>
              <a:rPr lang="en-US" sz="1800" dirty="0" err="1"/>
              <a:t>takođe</a:t>
            </a:r>
            <a:r>
              <a:rPr lang="en-US" sz="1800" dirty="0"/>
              <a:t> </a:t>
            </a:r>
            <a:r>
              <a:rPr lang="en-US" sz="1800" dirty="0" err="1"/>
              <a:t>veliki</a:t>
            </a:r>
            <a:r>
              <a:rPr lang="en-US" sz="1800" dirty="0"/>
              <a:t> minus</a:t>
            </a:r>
            <a:r>
              <a:rPr lang="en-US" sz="1800" dirty="0" smtClean="0"/>
              <a:t>.</a:t>
            </a:r>
            <a:endParaRPr lang="en-US" sz="1800" dirty="0"/>
          </a:p>
          <a:p>
            <a:r>
              <a:rPr lang="en-US" sz="1800" dirty="0"/>
              <a:t>“Two Eyes” </a:t>
            </a:r>
            <a:r>
              <a:rPr lang="en-US" sz="1800" dirty="0" smtClean="0"/>
              <a:t> </a:t>
            </a:r>
            <a:r>
              <a:rPr lang="en-US" sz="1800" dirty="0" err="1" smtClean="0"/>
              <a:t>nam</a:t>
            </a:r>
            <a:r>
              <a:rPr lang="en-US" sz="1800" dirty="0" smtClean="0"/>
              <a:t> se </a:t>
            </a:r>
            <a:r>
              <a:rPr lang="en-US" sz="1800" dirty="0" err="1" smtClean="0"/>
              <a:t>dopao</a:t>
            </a:r>
            <a:r>
              <a:rPr lang="en-US" sz="1800" dirty="0" smtClean="0"/>
              <a:t> </a:t>
            </a:r>
            <a:r>
              <a:rPr lang="en-US" sz="1800" dirty="0" err="1" smtClean="0"/>
              <a:t>zbog</a:t>
            </a:r>
            <a:r>
              <a:rPr lang="en-US" sz="1800" dirty="0" smtClean="0"/>
              <a:t> </a:t>
            </a:r>
            <a:r>
              <a:rPr lang="en-US" sz="1800" dirty="0" err="1"/>
              <a:t>dobre</a:t>
            </a:r>
            <a:r>
              <a:rPr lang="en-US" sz="1800" dirty="0"/>
              <a:t> </a:t>
            </a:r>
            <a:r>
              <a:rPr lang="en-US" sz="1800" dirty="0" err="1"/>
              <a:t>upotrebe</a:t>
            </a:r>
            <a:r>
              <a:rPr lang="en-US" sz="1800" dirty="0"/>
              <a:t> </a:t>
            </a:r>
            <a:r>
              <a:rPr lang="en-US" sz="1800" dirty="0" err="1"/>
              <a:t>boja</a:t>
            </a:r>
            <a:r>
              <a:rPr lang="en-US" sz="1800" dirty="0"/>
              <a:t>, </a:t>
            </a:r>
            <a:r>
              <a:rPr lang="en-US" sz="1800" dirty="0" err="1"/>
              <a:t>stilizacije</a:t>
            </a:r>
            <a:r>
              <a:rPr lang="en-US" sz="1800" dirty="0"/>
              <a:t> </a:t>
            </a:r>
            <a:r>
              <a:rPr lang="en-US" sz="1800" dirty="0" err="1"/>
              <a:t>koja</a:t>
            </a:r>
            <a:r>
              <a:rPr lang="en-US" sz="1800" dirty="0"/>
              <a:t> je </a:t>
            </a:r>
            <a:r>
              <a:rPr lang="en-US" sz="1800" dirty="0" err="1"/>
              <a:t>konzinstentna</a:t>
            </a:r>
            <a:r>
              <a:rPr lang="en-US" sz="1800" dirty="0"/>
              <a:t> u </a:t>
            </a:r>
            <a:r>
              <a:rPr lang="en-US" sz="1800" dirty="0" err="1"/>
              <a:t>celoj</a:t>
            </a:r>
            <a:r>
              <a:rPr lang="en-US" sz="1800" dirty="0"/>
              <a:t> </a:t>
            </a:r>
            <a:r>
              <a:rPr lang="en-US" sz="1800" dirty="0" err="1"/>
              <a:t>aplikaciji</a:t>
            </a:r>
            <a:r>
              <a:rPr lang="en-US" sz="1800" dirty="0"/>
              <a:t> i </a:t>
            </a:r>
            <a:r>
              <a:rPr lang="en-US" sz="1800" dirty="0" err="1"/>
              <a:t>dobroj</a:t>
            </a:r>
            <a:r>
              <a:rPr lang="en-US" sz="1800" dirty="0"/>
              <a:t> </a:t>
            </a:r>
            <a:r>
              <a:rPr lang="en-US" sz="1800" dirty="0" err="1"/>
              <a:t>preglednosti</a:t>
            </a:r>
            <a:r>
              <a:rPr lang="en-US" sz="1800" dirty="0"/>
              <a:t> </a:t>
            </a:r>
            <a:r>
              <a:rPr lang="en-US" sz="1800" dirty="0" err="1"/>
              <a:t>ekrana</a:t>
            </a:r>
            <a:r>
              <a:rPr lang="en-US" sz="1800" dirty="0"/>
              <a:t>.</a:t>
            </a:r>
            <a:endParaRPr lang="en-US" sz="1800" dirty="0"/>
          </a:p>
        </p:txBody>
      </p:sp>
      <p:sp>
        <p:nvSpPr>
          <p:cNvPr id="4" name="Slide Number Placeholder 3"/>
          <p:cNvSpPr>
            <a:spLocks noGrp="1"/>
          </p:cNvSpPr>
          <p:nvPr>
            <p:ph type="sldNum" sz="quarter" idx="12"/>
          </p:nvPr>
        </p:nvSpPr>
        <p:spPr>
          <a:xfrm>
            <a:off x="6324600" y="6572250"/>
            <a:ext cx="1905000" cy="457200"/>
          </a:xfrm>
        </p:spPr>
        <p:txBody>
          <a:bodyPr/>
          <a:lstStyle/>
          <a:p>
            <a:pPr algn="l"/>
            <a:r>
              <a:rPr lang="en-US" dirty="0" err="1" smtClean="0"/>
              <a:t>Slika</a:t>
            </a:r>
            <a:r>
              <a:rPr lang="sr-Latn-RS" dirty="0" smtClean="0"/>
              <a:t>4</a:t>
            </a:r>
            <a:r>
              <a:rPr lang="en-US" dirty="0" smtClean="0"/>
              <a:t>– </a:t>
            </a:r>
            <a:r>
              <a:rPr lang="sr-Latn-RS" dirty="0" smtClean="0"/>
              <a:t>„Two Eyes“</a:t>
            </a:r>
            <a:endParaRPr lang="en-US" dirty="0"/>
          </a:p>
        </p:txBody>
      </p:sp>
      <p:pic>
        <p:nvPicPr>
          <p:cNvPr id="5" name="Picture 4" descr="https://puu.sh/F8vQP/dfd7883405.jpg"/>
          <p:cNvPicPr/>
          <p:nvPr/>
        </p:nvPicPr>
        <p:blipFill>
          <a:blip r:embed="rId2">
            <a:extLst>
              <a:ext uri="{28A0092B-C50C-407E-A947-70E740481C1C}">
                <a14:useLocalDpi xmlns:a14="http://schemas.microsoft.com/office/drawing/2010/main" val="0"/>
              </a:ext>
            </a:extLst>
          </a:blip>
          <a:srcRect/>
          <a:stretch>
            <a:fillRect/>
          </a:stretch>
        </p:blipFill>
        <p:spPr bwMode="auto">
          <a:xfrm>
            <a:off x="1324626" y="3733800"/>
            <a:ext cx="1966595" cy="2838450"/>
          </a:xfrm>
          <a:prstGeom prst="rect">
            <a:avLst/>
          </a:prstGeom>
          <a:noFill/>
          <a:ln>
            <a:noFill/>
          </a:ln>
        </p:spPr>
      </p:pic>
      <p:pic>
        <p:nvPicPr>
          <p:cNvPr id="6" name="Picture 5" descr="https://puu.sh/F8xwh/8207995dd2.jpg"/>
          <p:cNvPicPr/>
          <p:nvPr/>
        </p:nvPicPr>
        <p:blipFill>
          <a:blip r:embed="rId3">
            <a:extLst>
              <a:ext uri="{28A0092B-C50C-407E-A947-70E740481C1C}">
                <a14:useLocalDpi xmlns:a14="http://schemas.microsoft.com/office/drawing/2010/main" val="0"/>
              </a:ext>
            </a:extLst>
          </a:blip>
          <a:srcRect/>
          <a:stretch>
            <a:fillRect/>
          </a:stretch>
        </p:blipFill>
        <p:spPr bwMode="auto">
          <a:xfrm>
            <a:off x="6096000" y="3853815"/>
            <a:ext cx="1838325" cy="2718435"/>
          </a:xfrm>
          <a:prstGeom prst="rect">
            <a:avLst/>
          </a:prstGeom>
          <a:noFill/>
          <a:ln>
            <a:noFill/>
          </a:ln>
        </p:spPr>
      </p:pic>
      <p:sp>
        <p:nvSpPr>
          <p:cNvPr id="7" name="TextBox 6"/>
          <p:cNvSpPr txBox="1"/>
          <p:nvPr/>
        </p:nvSpPr>
        <p:spPr>
          <a:xfrm>
            <a:off x="1410882" y="6630568"/>
            <a:ext cx="1794081" cy="246221"/>
          </a:xfrm>
          <a:prstGeom prst="rect">
            <a:avLst/>
          </a:prstGeom>
          <a:noFill/>
        </p:spPr>
        <p:txBody>
          <a:bodyPr wrap="none" rtlCol="0">
            <a:spAutoFit/>
          </a:bodyPr>
          <a:lstStyle/>
          <a:p>
            <a:r>
              <a:rPr lang="en-US" sz="1000" dirty="0" smtClean="0"/>
              <a:t>Slika3 – </a:t>
            </a:r>
            <a:r>
              <a:rPr lang="sr-Latn-RS" sz="1000" dirty="0" smtClean="0"/>
              <a:t>„Nonogram Katana“</a:t>
            </a:r>
            <a:endParaRPr lang="en-US" sz="1000" dirty="0"/>
          </a:p>
        </p:txBody>
      </p:sp>
    </p:spTree>
    <p:extLst>
      <p:ext uri="{BB962C8B-B14F-4D97-AF65-F5344CB8AC3E}">
        <p14:creationId xmlns:p14="http://schemas.microsoft.com/office/powerpoint/2010/main" val="26825631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dirty="0"/>
              <a:t>Da li </a:t>
            </a:r>
            <a:r>
              <a:rPr lang="en-US" sz="3600" dirty="0" err="1"/>
              <a:t>su</a:t>
            </a:r>
            <a:r>
              <a:rPr lang="en-US" sz="3600" dirty="0"/>
              <a:t> </a:t>
            </a:r>
            <a:r>
              <a:rPr lang="en-US" sz="3600" dirty="0" err="1"/>
              <a:t>dopadljivi</a:t>
            </a:r>
            <a:r>
              <a:rPr lang="en-US" sz="3600" dirty="0"/>
              <a:t> </a:t>
            </a:r>
            <a:r>
              <a:rPr lang="en-US" sz="3600" dirty="0" err="1"/>
              <a:t>zvučni</a:t>
            </a:r>
            <a:r>
              <a:rPr lang="en-US" sz="3600" dirty="0"/>
              <a:t> </a:t>
            </a:r>
            <a:r>
              <a:rPr lang="en-US" sz="3600" dirty="0" err="1" smtClean="0"/>
              <a:t>efekti</a:t>
            </a:r>
            <a:r>
              <a:rPr lang="sr-Latn-RS" sz="3600" dirty="0" smtClean="0"/>
              <a:t>?</a:t>
            </a:r>
            <a:endParaRPr lang="en-US" sz="3600" dirty="0"/>
          </a:p>
        </p:txBody>
      </p:sp>
      <p:sp>
        <p:nvSpPr>
          <p:cNvPr id="3" name="Content Placeholder 2"/>
          <p:cNvSpPr>
            <a:spLocks noGrp="1"/>
          </p:cNvSpPr>
          <p:nvPr>
            <p:ph idx="1"/>
          </p:nvPr>
        </p:nvSpPr>
        <p:spPr>
          <a:xfrm>
            <a:off x="949325" y="1981200"/>
            <a:ext cx="7661275" cy="1905000"/>
          </a:xfrm>
        </p:spPr>
        <p:txBody>
          <a:bodyPr/>
          <a:lstStyle/>
          <a:p>
            <a:r>
              <a:rPr lang="sr-Latn-RS" sz="1800" dirty="0"/>
              <a:t>Aplikacija „</a:t>
            </a:r>
            <a:r>
              <a:rPr lang="en-US" sz="1800" dirty="0" err="1"/>
              <a:t>Nonograms</a:t>
            </a:r>
            <a:r>
              <a:rPr lang="en-US" sz="1800" dirty="0"/>
              <a:t> Katana” </a:t>
            </a:r>
            <a:r>
              <a:rPr lang="en-US" sz="1800" dirty="0" err="1"/>
              <a:t>nema</a:t>
            </a:r>
            <a:r>
              <a:rPr lang="en-US" sz="1800" dirty="0"/>
              <a:t> </a:t>
            </a:r>
            <a:r>
              <a:rPr lang="en-US" sz="1800" dirty="0" err="1"/>
              <a:t>uopste</a:t>
            </a:r>
            <a:r>
              <a:rPr lang="en-US" sz="1800" dirty="0"/>
              <a:t> </a:t>
            </a:r>
            <a:r>
              <a:rPr lang="en-US" sz="1800" dirty="0" err="1"/>
              <a:t>zvu</a:t>
            </a:r>
            <a:r>
              <a:rPr lang="sr-Latn-RS" sz="1800" dirty="0"/>
              <a:t>čne efekte, tako da </a:t>
            </a:r>
            <a:r>
              <a:rPr lang="sr-Latn-RS" sz="1800" dirty="0" smtClean="0"/>
              <a:t>korisnik ne dobija nikakvu </a:t>
            </a:r>
            <a:r>
              <a:rPr lang="sr-Latn-RS" sz="1800" dirty="0"/>
              <a:t>povratnu informaciju tokom igranja. Ova praksa je skroz pogrešna zato što je celokupan osećaj tokom igranja monoton</a:t>
            </a:r>
            <a:r>
              <a:rPr lang="sr-Latn-RS" sz="1800" dirty="0" smtClean="0"/>
              <a:t>.</a:t>
            </a:r>
          </a:p>
          <a:p>
            <a:r>
              <a:rPr lang="sr-Latn-RS" sz="1800" dirty="0" smtClean="0"/>
              <a:t>Nasuprot tome,</a:t>
            </a:r>
            <a:r>
              <a:rPr lang="en-US" sz="1800" dirty="0" smtClean="0"/>
              <a:t> </a:t>
            </a:r>
            <a:r>
              <a:rPr lang="en-US" sz="1800" dirty="0"/>
              <a:t>“</a:t>
            </a:r>
            <a:r>
              <a:rPr lang="en-US" sz="1800" dirty="0" err="1"/>
              <a:t>Nonograms</a:t>
            </a:r>
            <a:r>
              <a:rPr lang="sr-Latn-RS" sz="1800" dirty="0"/>
              <a:t>“  prilikom svake interakcije daje zvučne efekte, </a:t>
            </a:r>
            <a:r>
              <a:rPr lang="sr-Latn-RS" sz="1800" dirty="0" smtClean="0"/>
              <a:t>tj. </a:t>
            </a:r>
            <a:r>
              <a:rPr lang="sr-Latn-RS" sz="1800" dirty="0"/>
              <a:t>ostvaruje se kontakt sa igračem. </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7</a:t>
            </a:fld>
            <a:endParaRPr lang="en-US"/>
          </a:p>
        </p:txBody>
      </p:sp>
      <p:pic>
        <p:nvPicPr>
          <p:cNvPr id="6" name="video5.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98726" y="3787297"/>
            <a:ext cx="1524000" cy="3009900"/>
          </a:xfrm>
          <a:prstGeom prst="rect">
            <a:avLst/>
          </a:prstGeom>
        </p:spPr>
      </p:pic>
      <p:sp>
        <p:nvSpPr>
          <p:cNvPr id="7" name="Slide Number Placeholder 3"/>
          <p:cNvSpPr txBox="1">
            <a:spLocks/>
          </p:cNvSpPr>
          <p:nvPr/>
        </p:nvSpPr>
        <p:spPr bwMode="auto">
          <a:xfrm>
            <a:off x="5638800" y="64008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0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l"/>
            <a:r>
              <a:rPr lang="sr-Latn-RS" dirty="0" smtClean="0"/>
              <a:t>Video 1</a:t>
            </a:r>
            <a:r>
              <a:rPr lang="en-US" dirty="0" smtClean="0"/>
              <a:t>– </a:t>
            </a:r>
            <a:r>
              <a:rPr lang="sr-Latn-RS" dirty="0" smtClean="0"/>
              <a:t>„Nonograms“</a:t>
            </a:r>
            <a:endParaRPr lang="en-US" dirty="0"/>
          </a:p>
        </p:txBody>
      </p:sp>
    </p:spTree>
    <p:extLst>
      <p:ext uri="{BB962C8B-B14F-4D97-AF65-F5344CB8AC3E}">
        <p14:creationId xmlns:p14="http://schemas.microsoft.com/office/powerpoint/2010/main" val="18812837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sz="3600" dirty="0"/>
              <a:t>Da li je dopadljiva pozadinska muzika?</a:t>
            </a:r>
            <a:endParaRPr lang="en-US" sz="3600" dirty="0"/>
          </a:p>
        </p:txBody>
      </p:sp>
      <p:sp>
        <p:nvSpPr>
          <p:cNvPr id="3" name="Content Placeholder 2"/>
          <p:cNvSpPr>
            <a:spLocks noGrp="1"/>
          </p:cNvSpPr>
          <p:nvPr>
            <p:ph idx="1"/>
          </p:nvPr>
        </p:nvSpPr>
        <p:spPr>
          <a:xfrm>
            <a:off x="949325" y="1981200"/>
            <a:ext cx="7661275" cy="1295400"/>
          </a:xfrm>
        </p:spPr>
        <p:txBody>
          <a:bodyPr/>
          <a:lstStyle/>
          <a:p>
            <a:r>
              <a:rPr lang="sr-Latn-RS" sz="1800" dirty="0" smtClean="0"/>
              <a:t>Kao što smo rekli „Nonogram Katana“ nema uopšte zvuk.</a:t>
            </a:r>
          </a:p>
          <a:p>
            <a:r>
              <a:rPr lang="sr-Latn-RS" sz="1800" dirty="0" smtClean="0"/>
              <a:t>„</a:t>
            </a:r>
            <a:r>
              <a:rPr lang="en-US" sz="1800" dirty="0" smtClean="0"/>
              <a:t>Logic Pic” </a:t>
            </a:r>
            <a:r>
              <a:rPr lang="en-US" sz="1800" dirty="0" err="1"/>
              <a:t>tokom</a:t>
            </a:r>
            <a:r>
              <a:rPr lang="en-US" sz="1800" dirty="0"/>
              <a:t> </a:t>
            </a:r>
            <a:r>
              <a:rPr lang="en-US" sz="1800" dirty="0" err="1"/>
              <a:t>igranja</a:t>
            </a:r>
            <a:r>
              <a:rPr lang="en-US" sz="1800" dirty="0"/>
              <a:t> </a:t>
            </a:r>
            <a:r>
              <a:rPr lang="en-US" sz="1800" dirty="0" err="1"/>
              <a:t>emituje</a:t>
            </a:r>
            <a:r>
              <a:rPr lang="en-US" sz="1800" dirty="0"/>
              <a:t> </a:t>
            </a:r>
            <a:r>
              <a:rPr lang="en-US" sz="1800" dirty="0" err="1"/>
              <a:t>prijatnu</a:t>
            </a:r>
            <a:r>
              <a:rPr lang="en-US" sz="1800" dirty="0"/>
              <a:t> </a:t>
            </a:r>
            <a:r>
              <a:rPr lang="en-US" sz="1800" dirty="0" err="1"/>
              <a:t>pozadinsku</a:t>
            </a:r>
            <a:r>
              <a:rPr lang="en-US" sz="1800" dirty="0"/>
              <a:t> </a:t>
            </a:r>
            <a:r>
              <a:rPr lang="en-US" sz="1800" dirty="0" err="1"/>
              <a:t>muziku</a:t>
            </a:r>
            <a:r>
              <a:rPr lang="en-US" sz="1800" dirty="0"/>
              <a:t>, pa je </a:t>
            </a:r>
            <a:r>
              <a:rPr lang="en-US" sz="1800" dirty="0" err="1"/>
              <a:t>celokupan</a:t>
            </a:r>
            <a:r>
              <a:rPr lang="en-US" sz="1800" dirty="0"/>
              <a:t> </a:t>
            </a:r>
            <a:r>
              <a:rPr lang="en-US" sz="1800" dirty="0" err="1"/>
              <a:t>utisak</a:t>
            </a:r>
            <a:r>
              <a:rPr lang="en-US" sz="1800" dirty="0"/>
              <a:t> </a:t>
            </a:r>
            <a:r>
              <a:rPr lang="sr-Latn-RS" sz="1800" dirty="0" smtClean="0"/>
              <a:t>o aplikaciji </a:t>
            </a:r>
            <a:r>
              <a:rPr lang="en-US" sz="1800" dirty="0" err="1" smtClean="0"/>
              <a:t>znatno</a:t>
            </a:r>
            <a:r>
              <a:rPr lang="en-US" sz="1800" dirty="0" smtClean="0"/>
              <a:t> </a:t>
            </a:r>
            <a:r>
              <a:rPr lang="en-US" sz="1800" dirty="0" err="1" smtClean="0"/>
              <a:t>bolji</a:t>
            </a:r>
            <a:r>
              <a:rPr lang="en-US" sz="1800" dirty="0" smtClean="0"/>
              <a:t>. </a:t>
            </a:r>
            <a:endParaRPr lang="sr-Latn-RS" sz="1800" dirty="0" smtClean="0"/>
          </a:p>
        </p:txBody>
      </p:sp>
      <p:sp>
        <p:nvSpPr>
          <p:cNvPr id="4" name="Slide Number Placeholder 3"/>
          <p:cNvSpPr>
            <a:spLocks noGrp="1"/>
          </p:cNvSpPr>
          <p:nvPr>
            <p:ph type="sldNum" sz="quarter" idx="12"/>
          </p:nvPr>
        </p:nvSpPr>
        <p:spPr/>
        <p:txBody>
          <a:bodyPr/>
          <a:lstStyle/>
          <a:p>
            <a:fld id="{63F3402D-8B79-4CDD-81D9-A755D490A4CE}" type="slidenum">
              <a:rPr lang="en-US" smtClean="0"/>
              <a:pPr/>
              <a:t>8</a:t>
            </a:fld>
            <a:endParaRPr lang="en-US"/>
          </a:p>
        </p:txBody>
      </p:sp>
      <p:pic>
        <p:nvPicPr>
          <p:cNvPr id="5" name="video6.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847631" y="3048000"/>
            <a:ext cx="1709854" cy="3505200"/>
          </a:xfrm>
          <a:prstGeom prst="rect">
            <a:avLst/>
          </a:prstGeom>
        </p:spPr>
      </p:pic>
      <p:sp>
        <p:nvSpPr>
          <p:cNvPr id="6" name="Slide Number Placeholder 3"/>
          <p:cNvSpPr txBox="1">
            <a:spLocks/>
          </p:cNvSpPr>
          <p:nvPr/>
        </p:nvSpPr>
        <p:spPr bwMode="auto">
          <a:xfrm>
            <a:off x="5638800" y="64770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0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l"/>
            <a:r>
              <a:rPr lang="sr-Latn-RS" dirty="0" smtClean="0"/>
              <a:t>Video 2</a:t>
            </a:r>
            <a:r>
              <a:rPr lang="en-US" dirty="0" smtClean="0"/>
              <a:t>– </a:t>
            </a:r>
            <a:r>
              <a:rPr lang="sr-Latn-RS" dirty="0" smtClean="0"/>
              <a:t>„Logic Pic“</a:t>
            </a:r>
            <a:endParaRPr lang="en-US" dirty="0"/>
          </a:p>
        </p:txBody>
      </p:sp>
    </p:spTree>
    <p:extLst>
      <p:ext uri="{BB962C8B-B14F-4D97-AF65-F5344CB8AC3E}">
        <p14:creationId xmlns:p14="http://schemas.microsoft.com/office/powerpoint/2010/main" val="418518927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r-Latn-RS" sz="3600" dirty="0"/>
              <a:t>Da li su privlačne animacije?	</a:t>
            </a:r>
            <a:endParaRPr lang="en-US" sz="3600" dirty="0"/>
          </a:p>
        </p:txBody>
      </p:sp>
      <p:sp>
        <p:nvSpPr>
          <p:cNvPr id="3" name="Content Placeholder 2"/>
          <p:cNvSpPr>
            <a:spLocks noGrp="1"/>
          </p:cNvSpPr>
          <p:nvPr>
            <p:ph idx="1"/>
          </p:nvPr>
        </p:nvSpPr>
        <p:spPr>
          <a:xfrm>
            <a:off x="949325" y="1981200"/>
            <a:ext cx="7661275" cy="1752600"/>
          </a:xfrm>
        </p:spPr>
        <p:txBody>
          <a:bodyPr/>
          <a:lstStyle/>
          <a:p>
            <a:r>
              <a:rPr lang="sr-Latn-RS" sz="1800" dirty="0"/>
              <a:t>“Nonograms Katana“ dobila je najnižu </a:t>
            </a:r>
            <a:r>
              <a:rPr lang="sr-Latn-RS" sz="1800" dirty="0" smtClean="0"/>
              <a:t>ocenu. </a:t>
            </a:r>
            <a:r>
              <a:rPr lang="sr-Latn-RS" sz="1800" dirty="0"/>
              <a:t>R</a:t>
            </a:r>
            <a:r>
              <a:rPr lang="sr-Latn-RS" sz="1800" dirty="0" smtClean="0"/>
              <a:t>azlog </a:t>
            </a:r>
            <a:r>
              <a:rPr lang="sr-Latn-RS" sz="1800" dirty="0"/>
              <a:t>tome </a:t>
            </a:r>
            <a:r>
              <a:rPr lang="sr-Latn-RS" sz="1800" dirty="0" smtClean="0"/>
              <a:t>je što su </a:t>
            </a:r>
            <a:r>
              <a:rPr lang="sr-Latn-RS" sz="1800" dirty="0"/>
              <a:t>animacije potpuno izostale ili su </a:t>
            </a:r>
            <a:r>
              <a:rPr lang="sr-Latn-RS" sz="1800" dirty="0" smtClean="0"/>
              <a:t>minimalne </a:t>
            </a:r>
            <a:r>
              <a:rPr lang="sr-Latn-RS" sz="1800" dirty="0"/>
              <a:t>toliko</a:t>
            </a:r>
            <a:r>
              <a:rPr lang="sr-Latn-RS" sz="1800" dirty="0" smtClean="0"/>
              <a:t> </a:t>
            </a:r>
            <a:r>
              <a:rPr lang="sr-Latn-RS" sz="1800" dirty="0"/>
              <a:t>da nisu uočljive i značajne. To jeste veliki minus </a:t>
            </a:r>
            <a:r>
              <a:rPr lang="sr-Latn-RS" sz="1800" dirty="0" smtClean="0"/>
              <a:t>za </a:t>
            </a:r>
            <a:r>
              <a:rPr lang="sr-Latn-RS" sz="1800" dirty="0"/>
              <a:t>celokupni </a:t>
            </a:r>
            <a:r>
              <a:rPr lang="sr-Latn-RS" sz="1800" dirty="0" smtClean="0"/>
              <a:t>utisak o aplikaciji, </a:t>
            </a:r>
            <a:r>
              <a:rPr lang="sr-Latn-RS" sz="1800" dirty="0"/>
              <a:t>jer kada su u pitanju igre većina ljudi voli </a:t>
            </a:r>
            <a:r>
              <a:rPr lang="sr-Latn-RS" sz="1800" dirty="0" smtClean="0"/>
              <a:t>animacije.</a:t>
            </a:r>
          </a:p>
          <a:p>
            <a:r>
              <a:rPr lang="sr-Latn-RS" sz="1800" dirty="0"/>
              <a:t>„Logic Pic</a:t>
            </a:r>
            <a:r>
              <a:rPr lang="sr-Latn-RS" sz="1800" dirty="0" smtClean="0"/>
              <a:t>“ ima najlepše animacije od svih igara koje smo isprobali.</a:t>
            </a:r>
            <a:endParaRPr lang="en-US" sz="1800" dirty="0"/>
          </a:p>
        </p:txBody>
      </p:sp>
      <p:sp>
        <p:nvSpPr>
          <p:cNvPr id="4" name="Slide Number Placeholder 3"/>
          <p:cNvSpPr>
            <a:spLocks noGrp="1"/>
          </p:cNvSpPr>
          <p:nvPr>
            <p:ph type="sldNum" sz="quarter" idx="12"/>
          </p:nvPr>
        </p:nvSpPr>
        <p:spPr/>
        <p:txBody>
          <a:bodyPr/>
          <a:lstStyle/>
          <a:p>
            <a:fld id="{63F3402D-8B79-4CDD-81D9-A755D490A4CE}" type="slidenum">
              <a:rPr lang="en-US" smtClean="0"/>
              <a:pPr/>
              <a:t>9</a:t>
            </a:fld>
            <a:endParaRPr lang="en-US"/>
          </a:p>
        </p:txBody>
      </p:sp>
      <p:pic>
        <p:nvPicPr>
          <p:cNvPr id="5" name="video7.avi">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143000" y="3560523"/>
            <a:ext cx="1856740" cy="3276600"/>
          </a:xfrm>
          <a:prstGeom prst="rect">
            <a:avLst/>
          </a:prstGeom>
          <a:ln>
            <a:noFill/>
          </a:ln>
          <a:effectLst/>
          <a:scene3d>
            <a:camera prst="orthographicFront"/>
            <a:lightRig rig="balanced" dir="t"/>
          </a:scene3d>
          <a:sp3d prstMaterial="softEdge">
            <a:bevelT w="203200" h="101600" prst="cross"/>
            <a:contourClr>
              <a:srgbClr val="FFFFFF"/>
            </a:contourClr>
          </a:sp3d>
        </p:spPr>
      </p:pic>
      <p:pic>
        <p:nvPicPr>
          <p:cNvPr id="6" name="video8.avi">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5181600" y="3572005"/>
            <a:ext cx="1862064" cy="3285995"/>
          </a:xfrm>
          <a:prstGeom prst="rect">
            <a:avLst/>
          </a:prstGeom>
        </p:spPr>
      </p:pic>
      <p:sp>
        <p:nvSpPr>
          <p:cNvPr id="7" name="Slide Number Placeholder 3"/>
          <p:cNvSpPr txBox="1">
            <a:spLocks/>
          </p:cNvSpPr>
          <p:nvPr/>
        </p:nvSpPr>
        <p:spPr bwMode="auto">
          <a:xfrm>
            <a:off x="2999740" y="6391405"/>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0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l"/>
            <a:r>
              <a:rPr lang="sr-Latn-RS" dirty="0" smtClean="0"/>
              <a:t>Video 3</a:t>
            </a:r>
            <a:r>
              <a:rPr lang="en-US" dirty="0" smtClean="0"/>
              <a:t>– </a:t>
            </a:r>
            <a:r>
              <a:rPr lang="sr-Latn-RS" dirty="0" smtClean="0"/>
              <a:t>„Nonogram Katana“</a:t>
            </a:r>
            <a:endParaRPr lang="en-US" dirty="0"/>
          </a:p>
        </p:txBody>
      </p:sp>
      <p:sp>
        <p:nvSpPr>
          <p:cNvPr id="8" name="Slide Number Placeholder 3"/>
          <p:cNvSpPr txBox="1">
            <a:spLocks/>
          </p:cNvSpPr>
          <p:nvPr/>
        </p:nvSpPr>
        <p:spPr bwMode="auto">
          <a:xfrm>
            <a:off x="7043664" y="6407062"/>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r" rtl="0" eaLnBrk="1" fontAlgn="base" hangingPunct="1">
              <a:spcBef>
                <a:spcPct val="0"/>
              </a:spcBef>
              <a:spcAft>
                <a:spcPct val="0"/>
              </a:spcAft>
              <a:defRPr sz="1000" kern="1200">
                <a:solidFill>
                  <a:schemeClr val="tx1"/>
                </a:solidFill>
                <a:latin typeface="Arial" charset="0"/>
                <a:ea typeface="+mn-ea"/>
                <a:cs typeface="+mn-cs"/>
              </a:defRPr>
            </a:lvl1pPr>
            <a:lvl2pPr marL="457200" algn="l" rtl="0" eaLnBrk="0" fontAlgn="base" hangingPunct="0">
              <a:spcBef>
                <a:spcPct val="0"/>
              </a:spcBef>
              <a:spcAft>
                <a:spcPct val="0"/>
              </a:spcAft>
              <a:defRPr kern="1200">
                <a:solidFill>
                  <a:schemeClr val="tx1"/>
                </a:solidFill>
                <a:latin typeface="Arial" charset="0"/>
                <a:ea typeface="+mn-ea"/>
                <a:cs typeface="+mn-cs"/>
              </a:defRPr>
            </a:lvl2pPr>
            <a:lvl3pPr marL="914400" algn="l" rtl="0" eaLnBrk="0" fontAlgn="base" hangingPunct="0">
              <a:spcBef>
                <a:spcPct val="0"/>
              </a:spcBef>
              <a:spcAft>
                <a:spcPct val="0"/>
              </a:spcAft>
              <a:defRPr kern="1200">
                <a:solidFill>
                  <a:schemeClr val="tx1"/>
                </a:solidFill>
                <a:latin typeface="Arial" charset="0"/>
                <a:ea typeface="+mn-ea"/>
                <a:cs typeface="+mn-cs"/>
              </a:defRPr>
            </a:lvl3pPr>
            <a:lvl4pPr marL="1371600" algn="l" rtl="0" eaLnBrk="0" fontAlgn="base" hangingPunct="0">
              <a:spcBef>
                <a:spcPct val="0"/>
              </a:spcBef>
              <a:spcAft>
                <a:spcPct val="0"/>
              </a:spcAft>
              <a:defRPr kern="1200">
                <a:solidFill>
                  <a:schemeClr val="tx1"/>
                </a:solidFill>
                <a:latin typeface="Arial" charset="0"/>
                <a:ea typeface="+mn-ea"/>
                <a:cs typeface="+mn-cs"/>
              </a:defRPr>
            </a:lvl4pPr>
            <a:lvl5pPr marL="1828800" algn="l"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lgn="l"/>
            <a:r>
              <a:rPr lang="sr-Latn-RS" dirty="0" smtClean="0"/>
              <a:t>Video 4 </a:t>
            </a:r>
            <a:r>
              <a:rPr lang="en-US" dirty="0" smtClean="0"/>
              <a:t>– </a:t>
            </a:r>
            <a:r>
              <a:rPr lang="sr-Latn-RS" dirty="0" smtClean="0"/>
              <a:t>„Nonogram Katana“</a:t>
            </a:r>
            <a:endParaRPr lang="en-US" dirty="0"/>
          </a:p>
        </p:txBody>
      </p:sp>
    </p:spTree>
    <p:extLst>
      <p:ext uri="{BB962C8B-B14F-4D97-AF65-F5344CB8AC3E}">
        <p14:creationId xmlns:p14="http://schemas.microsoft.com/office/powerpoint/2010/main" val="22542423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video>
              <p:cMediaNode vol="80000">
                <p:cTn id="13" fill="hold" display="0">
                  <p:stCondLst>
                    <p:cond delay="indefinite"/>
                  </p:stCondLst>
                </p:cTn>
                <p:tgtEl>
                  <p:spTgt spid="6"/>
                </p:tgtEl>
              </p:cMediaNode>
            </p:video>
          </p:childTnLst>
        </p:cTn>
      </p:par>
    </p:tnLst>
  </p:timing>
</p:sld>
</file>

<file path=ppt/theme/theme1.xml><?xml version="1.0" encoding="utf-8"?>
<a:theme xmlns:a="http://schemas.openxmlformats.org/drawingml/2006/main" name="Axis design template">
  <a:themeElements>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fontScheme name="Office Them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Office Theme 1">
        <a:dk1>
          <a:srgbClr val="080808"/>
        </a:dk1>
        <a:lt1>
          <a:srgbClr val="F8F8F8"/>
        </a:lt1>
        <a:dk2>
          <a:srgbClr val="330000"/>
        </a:dk2>
        <a:lt2>
          <a:srgbClr val="FFFFFF"/>
        </a:lt2>
        <a:accent1>
          <a:srgbClr val="FF9900"/>
        </a:accent1>
        <a:accent2>
          <a:srgbClr val="CC3300"/>
        </a:accent2>
        <a:accent3>
          <a:srgbClr val="ADAAAA"/>
        </a:accent3>
        <a:accent4>
          <a:srgbClr val="D4D4D4"/>
        </a:accent4>
        <a:accent5>
          <a:srgbClr val="FFCAAA"/>
        </a:accent5>
        <a:accent6>
          <a:srgbClr val="B92D00"/>
        </a:accent6>
        <a:hlink>
          <a:srgbClr val="CC6600"/>
        </a:hlink>
        <a:folHlink>
          <a:srgbClr val="B2B282"/>
        </a:folHlink>
      </a:clrScheme>
      <a:clrMap bg1="dk2" tx1="lt1" bg2="dk1" tx2="lt2" accent1="accent1" accent2="accent2" accent3="accent3" accent4="accent4" accent5="accent5" accent6="accent6" hlink="hlink" folHlink="folHlink"/>
    </a:extraClrScheme>
    <a:extraClrScheme>
      <a:clrScheme name="Office Theme 2">
        <a:dk1>
          <a:srgbClr val="333333"/>
        </a:dk1>
        <a:lt1>
          <a:srgbClr val="F8F8F8"/>
        </a:lt1>
        <a:dk2>
          <a:srgbClr val="800000"/>
        </a:dk2>
        <a:lt2>
          <a:srgbClr val="FFFFFF"/>
        </a:lt2>
        <a:accent1>
          <a:srgbClr val="CC9900"/>
        </a:accent1>
        <a:accent2>
          <a:srgbClr val="666666"/>
        </a:accent2>
        <a:accent3>
          <a:srgbClr val="C0AAAA"/>
        </a:accent3>
        <a:accent4>
          <a:srgbClr val="D4D4D4"/>
        </a:accent4>
        <a:accent5>
          <a:srgbClr val="E2CAAA"/>
        </a:accent5>
        <a:accent6>
          <a:srgbClr val="5C5C5C"/>
        </a:accent6>
        <a:hlink>
          <a:srgbClr val="CC6600"/>
        </a:hlink>
        <a:folHlink>
          <a:srgbClr val="95A587"/>
        </a:folHlink>
      </a:clrScheme>
      <a:clrMap bg1="dk2" tx1="lt1" bg2="dk1" tx2="lt2" accent1="accent1" accent2="accent2" accent3="accent3" accent4="accent4" accent5="accent5" accent6="accent6" hlink="hlink" folHlink="folHlink"/>
    </a:extraClrScheme>
    <a:extraClrScheme>
      <a:clrScheme name="Office Theme 3">
        <a:dk1>
          <a:srgbClr val="5F5F5F"/>
        </a:dk1>
        <a:lt1>
          <a:srgbClr val="A4BEE0"/>
        </a:lt1>
        <a:dk2>
          <a:srgbClr val="013253"/>
        </a:dk2>
        <a:lt2>
          <a:srgbClr val="FFFFFF"/>
        </a:lt2>
        <a:accent1>
          <a:srgbClr val="588480"/>
        </a:accent1>
        <a:accent2>
          <a:srgbClr val="6600FF"/>
        </a:accent2>
        <a:accent3>
          <a:srgbClr val="AAADB3"/>
        </a:accent3>
        <a:accent4>
          <a:srgbClr val="8BA2BF"/>
        </a:accent4>
        <a:accent5>
          <a:srgbClr val="B4C2C0"/>
        </a:accent5>
        <a:accent6>
          <a:srgbClr val="5C00E7"/>
        </a:accent6>
        <a:hlink>
          <a:srgbClr val="CCCC00"/>
        </a:hlink>
        <a:folHlink>
          <a:srgbClr val="5F5F5F"/>
        </a:folHlink>
      </a:clrScheme>
      <a:clrMap bg1="dk2" tx1="lt1" bg2="dk1" tx2="lt2" accent1="accent1" accent2="accent2" accent3="accent3" accent4="accent4" accent5="accent5" accent6="accent6" hlink="hlink" folHlink="folHlink"/>
    </a:extraClrScheme>
    <a:extraClrScheme>
      <a:clrScheme name="Office Theme 4">
        <a:dk1>
          <a:srgbClr val="003300"/>
        </a:dk1>
        <a:lt1>
          <a:srgbClr val="F8F8F8"/>
        </a:lt1>
        <a:dk2>
          <a:srgbClr val="3D4A1C"/>
        </a:dk2>
        <a:lt2>
          <a:srgbClr val="FFFFFF"/>
        </a:lt2>
        <a:accent1>
          <a:srgbClr val="99CC00"/>
        </a:accent1>
        <a:accent2>
          <a:srgbClr val="669900"/>
        </a:accent2>
        <a:accent3>
          <a:srgbClr val="AFB1AB"/>
        </a:accent3>
        <a:accent4>
          <a:srgbClr val="D4D4D4"/>
        </a:accent4>
        <a:accent5>
          <a:srgbClr val="CAE2AA"/>
        </a:accent5>
        <a:accent6>
          <a:srgbClr val="5C8A00"/>
        </a:accent6>
        <a:hlink>
          <a:srgbClr val="CC9900"/>
        </a:hlink>
        <a:folHlink>
          <a:srgbClr val="B2B282"/>
        </a:folHlink>
      </a:clrScheme>
      <a:clrMap bg1="dk2" tx1="lt1" bg2="dk1" tx2="lt2" accent1="accent1" accent2="accent2" accent3="accent3" accent4="accent4" accent5="accent5" accent6="accent6" hlink="hlink" folHlink="folHlink"/>
    </a:extraClrScheme>
    <a:extraClrScheme>
      <a:clrScheme name="Office Theme 5">
        <a:dk1>
          <a:srgbClr val="333333"/>
        </a:dk1>
        <a:lt1>
          <a:srgbClr val="F8F8F8"/>
        </a:lt1>
        <a:dk2>
          <a:srgbClr val="005D8C"/>
        </a:dk2>
        <a:lt2>
          <a:srgbClr val="FFFFFF"/>
        </a:lt2>
        <a:accent1>
          <a:srgbClr val="00CC99"/>
        </a:accent1>
        <a:accent2>
          <a:srgbClr val="0099CC"/>
        </a:accent2>
        <a:accent3>
          <a:srgbClr val="AAB6C5"/>
        </a:accent3>
        <a:accent4>
          <a:srgbClr val="D4D4D4"/>
        </a:accent4>
        <a:accent5>
          <a:srgbClr val="AAE2CA"/>
        </a:accent5>
        <a:accent6>
          <a:srgbClr val="008AB9"/>
        </a:accent6>
        <a:hlink>
          <a:srgbClr val="FFCC00"/>
        </a:hlink>
        <a:folHlink>
          <a:srgbClr val="D8D48C"/>
        </a:folHlink>
      </a:clrScheme>
      <a:clrMap bg1="dk2" tx1="lt1" bg2="dk1" tx2="lt2" accent1="accent1" accent2="accent2" accent3="accent3" accent4="accent4" accent5="accent5" accent6="accent6" hlink="hlink" folHlink="folHlink"/>
    </a:extraClrScheme>
    <a:extraClrScheme>
      <a:clrScheme name="Office Theme 6">
        <a:dk1>
          <a:srgbClr val="000000"/>
        </a:dk1>
        <a:lt1>
          <a:srgbClr val="ECAE00"/>
        </a:lt1>
        <a:dk2>
          <a:srgbClr val="FFFFFF"/>
        </a:dk2>
        <a:lt2>
          <a:srgbClr val="333333"/>
        </a:lt2>
        <a:accent1>
          <a:srgbClr val="CC6600"/>
        </a:accent1>
        <a:accent2>
          <a:srgbClr val="BA6D10"/>
        </a:accent2>
        <a:accent3>
          <a:srgbClr val="F4D3AA"/>
        </a:accent3>
        <a:accent4>
          <a:srgbClr val="000000"/>
        </a:accent4>
        <a:accent5>
          <a:srgbClr val="E2B8AA"/>
        </a:accent5>
        <a:accent6>
          <a:srgbClr val="A8620D"/>
        </a:accent6>
        <a:hlink>
          <a:srgbClr val="666633"/>
        </a:hlink>
        <a:folHlink>
          <a:srgbClr val="8D996D"/>
        </a:folHlink>
      </a:clrScheme>
      <a:clrMap bg1="lt1" tx1="dk1" bg2="lt2" tx2="dk2" accent1="accent1" accent2="accent2" accent3="accent3" accent4="accent4" accent5="accent5" accent6="accent6" hlink="hlink" folHlink="folHlink"/>
    </a:extraClrScheme>
    <a:extraClrScheme>
      <a:clrScheme name="Office Theme 7">
        <a:dk1>
          <a:srgbClr val="000000"/>
        </a:dk1>
        <a:lt1>
          <a:srgbClr val="FFFFFF"/>
        </a:lt1>
        <a:dk2>
          <a:srgbClr val="372221"/>
        </a:dk2>
        <a:lt2>
          <a:srgbClr val="808080"/>
        </a:lt2>
        <a:accent1>
          <a:srgbClr val="009999"/>
        </a:accent1>
        <a:accent2>
          <a:srgbClr val="9AAC98"/>
        </a:accent2>
        <a:accent3>
          <a:srgbClr val="FFFFFF"/>
        </a:accent3>
        <a:accent4>
          <a:srgbClr val="000000"/>
        </a:accent4>
        <a:accent5>
          <a:srgbClr val="AACACA"/>
        </a:accent5>
        <a:accent6>
          <a:srgbClr val="8B9B89"/>
        </a:accent6>
        <a:hlink>
          <a:srgbClr val="666699"/>
        </a:hlink>
        <a:folHlink>
          <a:srgbClr val="B2B2B2"/>
        </a:folHlink>
      </a:clrScheme>
      <a:clrMap bg1="lt1" tx1="dk1" bg2="lt2" tx2="dk2" accent1="accent1" accent2="accent2" accent3="accent3" accent4="accent4" accent5="accent5" accent6="accent6" hlink="hlink" folHlink="folHlink"/>
    </a:extraClrScheme>
    <a:extraClrScheme>
      <a:clrScheme name="Office Theme 8">
        <a:dk1>
          <a:srgbClr val="292929"/>
        </a:dk1>
        <a:lt1>
          <a:srgbClr val="FFFFFF"/>
        </a:lt1>
        <a:dk2>
          <a:srgbClr val="000000"/>
        </a:dk2>
        <a:lt2>
          <a:srgbClr val="808080"/>
        </a:lt2>
        <a:accent1>
          <a:srgbClr val="CC9900"/>
        </a:accent1>
        <a:accent2>
          <a:srgbClr val="CCCC99"/>
        </a:accent2>
        <a:accent3>
          <a:srgbClr val="FFFFFF"/>
        </a:accent3>
        <a:accent4>
          <a:srgbClr val="212121"/>
        </a:accent4>
        <a:accent5>
          <a:srgbClr val="E2CAAA"/>
        </a:accent5>
        <a:accent6>
          <a:srgbClr val="B9B98A"/>
        </a:accent6>
        <a:hlink>
          <a:srgbClr val="999933"/>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Axis design template</Template>
  <TotalTime>423</TotalTime>
  <Words>1679</Words>
  <Application>Microsoft Office PowerPoint</Application>
  <PresentationFormat>On-screen Show (4:3)</PresentationFormat>
  <Paragraphs>223</Paragraphs>
  <Slides>23</Slides>
  <Notes>1</Notes>
  <HiddenSlides>0</HiddenSlides>
  <MMClips>5</MMClips>
  <ScaleCrop>false</ScaleCrop>
  <HeadingPairs>
    <vt:vector size="4" baseType="variant">
      <vt:variant>
        <vt:lpstr>Theme</vt:lpstr>
      </vt:variant>
      <vt:variant>
        <vt:i4>1</vt:i4>
      </vt:variant>
      <vt:variant>
        <vt:lpstr>Slide Titles</vt:lpstr>
      </vt:variant>
      <vt:variant>
        <vt:i4>23</vt:i4>
      </vt:variant>
    </vt:vector>
  </HeadingPairs>
  <TitlesOfParts>
    <vt:vector size="24" baseType="lpstr">
      <vt:lpstr>Axis design template</vt:lpstr>
      <vt:lpstr>Gamification spellbook </vt:lpstr>
      <vt:lpstr>PowerPoint Presentation</vt:lpstr>
      <vt:lpstr>Da li je intuitivan interfejs?</vt:lpstr>
      <vt:lpstr>Tutorijal</vt:lpstr>
      <vt:lpstr>Logic Pic - Tutorijal</vt:lpstr>
      <vt:lpstr>Da li je izgled aplikacije dopadljiv?</vt:lpstr>
      <vt:lpstr>Da li su dopadljivi zvučni efekti?</vt:lpstr>
      <vt:lpstr>Da li je dopadljiva pozadinska muzika?</vt:lpstr>
      <vt:lpstr>Da li su privlačne animacije? </vt:lpstr>
      <vt:lpstr>Da li postoji osećaj zadovoljstva tokom igranja igre?</vt:lpstr>
      <vt:lpstr>Da li je igra optimalno teška?</vt:lpstr>
      <vt:lpstr>Da li su nivoi postepeno postaju teži?</vt:lpstr>
      <vt:lpstr>U kojoj meri je prisutan osećaj napretka tokom igranja?</vt:lpstr>
      <vt:lpstr>PowerPoint Presentation</vt:lpstr>
      <vt:lpstr>U kojoj meri igra daje inicijativu da se nastavi sa igranjem?</vt:lpstr>
      <vt:lpstr>U kojoj meri igra oduzima osećaj za vreme?</vt:lpstr>
      <vt:lpstr>PowerPoint Presentation</vt:lpstr>
      <vt:lpstr>Da li vam se dopada igrica?</vt:lpstr>
      <vt:lpstr>Zaključak</vt:lpstr>
      <vt:lpstr>Tipovi igrača </vt:lpstr>
      <vt:lpstr>Profili</vt:lpstr>
      <vt:lpstr>Propagiranje dobrog ponašanja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Gamification spellbook</dc:title>
  <dc:creator>Milos</dc:creator>
  <cp:lastModifiedBy>Milos</cp:lastModifiedBy>
  <cp:revision>95</cp:revision>
  <cp:lastPrinted>1601-01-01T00:00:00Z</cp:lastPrinted>
  <dcterms:created xsi:type="dcterms:W3CDTF">2020-01-07T09:24:09Z</dcterms:created>
  <dcterms:modified xsi:type="dcterms:W3CDTF">2020-02-09T18:38:07Z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TC102037551033</vt:lpwstr>
  </property>
</Properties>
</file>

<file path=docProps/thumbnail.jpeg>
</file>